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3" r:id="rId1"/>
  </p:sldMasterIdLst>
  <p:notesMasterIdLst>
    <p:notesMasterId r:id="rId14"/>
  </p:notesMasterIdLst>
  <p:handoutMasterIdLst>
    <p:handoutMasterId r:id="rId15"/>
  </p:handoutMasterIdLst>
  <p:sldIdLst>
    <p:sldId id="263" r:id="rId2"/>
    <p:sldId id="273" r:id="rId3"/>
    <p:sldId id="264" r:id="rId4"/>
    <p:sldId id="277" r:id="rId5"/>
    <p:sldId id="265" r:id="rId6"/>
    <p:sldId id="267" r:id="rId7"/>
    <p:sldId id="266" r:id="rId8"/>
    <p:sldId id="269" r:id="rId9"/>
    <p:sldId id="270" r:id="rId10"/>
    <p:sldId id="271" r:id="rId11"/>
    <p:sldId id="274" r:id="rId12"/>
    <p:sldId id="256" r:id="rId13"/>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C5BF5BA5-01C4-458D-85FB-31B0D96F0B86}">
          <p14:sldIdLst>
            <p14:sldId id="263"/>
            <p14:sldId id="273"/>
            <p14:sldId id="264"/>
            <p14:sldId id="277"/>
            <p14:sldId id="265"/>
            <p14:sldId id="267"/>
            <p14:sldId id="266"/>
            <p14:sldId id="269"/>
            <p14:sldId id="270"/>
            <p14:sldId id="271"/>
            <p14:sldId id="274"/>
            <p14:sldId id="256"/>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F06A44-0DE5-A1DD-5A31-6B6CF3C00F62}" name="LEGRAND, Line (DGS/PP/PP1)" initials="LL" userId="S::line.legrand@sante.gouv.fr::27ab0612-3d1d-4685-ba20-a635e8962c9b" providerId="AD"/>
  <p188:author id="{13F39A57-628B-2A73-A839-6943775CA2D8}" name="MOUNIER, Eva-Meije (DGOS/SDRH/RH2)" initials="EM" userId="S::eva-meije.mounier@sante.gouv.fr::4b17f3ab-6b69-42dd-b6b4-8cc353d73a3b" providerId="AD"/>
  <p188:author id="{BA63626C-FB01-6C5B-DEAB-3A30F1247683}" name="SCHRAMM, Stephanie (DGOS/SDRH/RH2)" initials="SS" userId="S::stephanie.schramm@sante.gouv.fr::a3f22648-696f-442c-9ad0-fc2dc5a02662" providerId="AD"/>
  <p188:author id="{AC048086-E469-5434-6875-F8A1BDC6AA68}" name="DURAND, Clotilde (DGOS/DIR/CDS)" initials="CD" userId="S::clotilde.durand@sante.gouv.fr::312a468f-d7cc-4038-8eed-5debf4c5a9eb" providerId="AD"/>
  <p188:author id="{F5F2F9B2-029B-4B17-0730-4664C9632B13}" name="MOINDRON, Tommy (DGOS/SDRH/RH2)" initials="TM" userId="S::tommy.moindron@sante.gouv.fr::d7754a08-9f73-4c1e-92a4-7ae35aaf08c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howGuides="1">
      <p:cViewPr varScale="1">
        <p:scale>
          <a:sx n="141" d="100"/>
          <a:sy n="141" d="100"/>
        </p:scale>
        <p:origin x="120" y="114"/>
      </p:cViewPr>
      <p:guideLst>
        <p:guide orient="horz" pos="1620"/>
        <p:guide orient="horz" pos="191"/>
        <p:guide orient="horz" pos="854"/>
        <p:guide orient="horz" pos="821"/>
        <p:guide orient="horz" pos="3049"/>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295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4DA63E-8372-4C93-AA27-5E486DF07114}" type="datetimeFigureOut">
              <a:rPr lang="fr-FR" smtClean="0"/>
              <a:t>09/09/2026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4923FE-075D-4A36-9039-342D8FB43D7C}" type="slidenum">
              <a:rPr lang="fr-FR" smtClean="0"/>
              <a:t>‹N°›</a:t>
            </a:fld>
            <a:endParaRPr lang="fr-FR"/>
          </a:p>
        </p:txBody>
      </p:sp>
    </p:spTree>
    <p:extLst>
      <p:ext uri="{BB962C8B-B14F-4D97-AF65-F5344CB8AC3E}">
        <p14:creationId xmlns:p14="http://schemas.microsoft.com/office/powerpoint/2010/main" val="1289715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09/09/2026</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 sous-titre / text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5A4F0766-6309-644C-9BCE-2E607A270B78}"/>
              </a:ext>
            </a:extLst>
          </p:cNvPr>
          <p:cNvSpPr>
            <a:spLocks noGrp="1"/>
          </p:cNvSpPr>
          <p:nvPr>
            <p:ph type="sldNum" sz="quarter" idx="12"/>
          </p:nvPr>
        </p:nvSpPr>
        <p:spPr/>
        <p:txBody>
          <a:bodyPr/>
          <a:lstStyle/>
          <a:p>
            <a:fld id="{733122C9-A0B9-462F-8757-0847AD287B63}" type="slidenum">
              <a:rPr lang="fr-FR" smtClean="0"/>
              <a:pPr/>
              <a:t>‹N°›</a:t>
            </a:fld>
            <a:endParaRPr lang="fr-FR" dirty="0"/>
          </a:p>
        </p:txBody>
      </p:sp>
      <p:sp>
        <p:nvSpPr>
          <p:cNvPr id="9" name="Espace réservé de la date 3">
            <a:extLst>
              <a:ext uri="{FF2B5EF4-FFF2-40B4-BE49-F238E27FC236}">
                <a16:creationId xmlns:a16="http://schemas.microsoft.com/office/drawing/2014/main" id="{E9918C01-3017-D749-B811-9FCBA8038409}"/>
              </a:ext>
            </a:extLst>
          </p:cNvPr>
          <p:cNvSpPr>
            <a:spLocks noGrp="1"/>
          </p:cNvSpPr>
          <p:nvPr>
            <p:ph type="dt" sz="half" idx="2"/>
          </p:nvPr>
        </p:nvSpPr>
        <p:spPr bwMode="gray">
          <a:xfrm>
            <a:off x="323850" y="4797631"/>
            <a:ext cx="1170000" cy="345869"/>
          </a:xfrm>
          <a:prstGeom prst="rect">
            <a:avLst/>
          </a:prstGeom>
        </p:spPr>
        <p:txBody>
          <a:bodyPr vert="horz" lIns="0" tIns="0" rIns="0" bIns="0" rtlCol="0" anchor="ctr" anchorCtr="0">
            <a:noAutofit/>
          </a:bodyPr>
          <a:lstStyle>
            <a:lvl1pPr algn="l">
              <a:defRPr sz="750" b="1">
                <a:solidFill>
                  <a:schemeClr val="tx1"/>
                </a:solidFill>
              </a:defRPr>
            </a:lvl1pPr>
          </a:lstStyle>
          <a:p>
            <a:fld id="{6A4A60EE-9D13-3442-9796-E718C6343EC1}" type="datetime1">
              <a:rPr lang="fr-FR" cap="all" smtClean="0"/>
              <a:pPr/>
              <a:t>09/09/2026</a:t>
            </a:fld>
            <a:endParaRPr lang="fr-FR" cap="all" dirty="0"/>
          </a:p>
        </p:txBody>
      </p:sp>
      <p:sp>
        <p:nvSpPr>
          <p:cNvPr id="16" name="Espace réservé du texte 7">
            <a:extLst>
              <a:ext uri="{FF2B5EF4-FFF2-40B4-BE49-F238E27FC236}">
                <a16:creationId xmlns:a16="http://schemas.microsoft.com/office/drawing/2014/main" id="{EB9C9A62-C54B-3841-9346-5A54D3715808}"/>
              </a:ext>
            </a:extLst>
          </p:cNvPr>
          <p:cNvSpPr>
            <a:spLocks noGrp="1"/>
          </p:cNvSpPr>
          <p:nvPr>
            <p:ph type="body" sz="quarter" idx="13" hasCustomPrompt="1"/>
          </p:nvPr>
        </p:nvSpPr>
        <p:spPr bwMode="gray">
          <a:xfrm>
            <a:off x="323851" y="1392695"/>
            <a:ext cx="8424614" cy="242951"/>
          </a:xfrm>
        </p:spPr>
        <p:txBody>
          <a:bodyPr/>
          <a:lstStyle>
            <a:lvl1pPr marL="9525" indent="85725">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8B219A12-DAFE-504E-9ED9-CFD78BD6A790}"/>
              </a:ext>
            </a:extLst>
          </p:cNvPr>
          <p:cNvSpPr>
            <a:spLocks noGrp="1"/>
          </p:cNvSpPr>
          <p:nvPr>
            <p:ph type="title" hasCustomPrompt="1"/>
          </p:nvPr>
        </p:nvSpPr>
        <p:spPr>
          <a:xfrm>
            <a:off x="323850" y="879631"/>
            <a:ext cx="8424863" cy="539991"/>
          </a:xfrm>
        </p:spPr>
        <p:txBody>
          <a:bodyPr/>
          <a:lstStyle/>
          <a:p>
            <a:r>
              <a:rPr lang="fr-FR" dirty="0"/>
              <a:t>Titre</a:t>
            </a:r>
          </a:p>
        </p:txBody>
      </p:sp>
      <p:sp>
        <p:nvSpPr>
          <p:cNvPr id="8" name="Espace réservé du texte 11">
            <a:extLst>
              <a:ext uri="{FF2B5EF4-FFF2-40B4-BE49-F238E27FC236}">
                <a16:creationId xmlns:a16="http://schemas.microsoft.com/office/drawing/2014/main" id="{0AF74C14-DE22-FE4D-B865-03FBE975D57C}"/>
              </a:ext>
            </a:extLst>
          </p:cNvPr>
          <p:cNvSpPr>
            <a:spLocks noGrp="1"/>
          </p:cNvSpPr>
          <p:nvPr>
            <p:ph type="body" sz="quarter" idx="14" hasCustomPrompt="1"/>
          </p:nvPr>
        </p:nvSpPr>
        <p:spPr bwMode="gray">
          <a:xfrm>
            <a:off x="323850" y="1707654"/>
            <a:ext cx="8424334"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Tree>
    <p:extLst>
      <p:ext uri="{BB962C8B-B14F-4D97-AF65-F5344CB8AC3E}">
        <p14:creationId xmlns:p14="http://schemas.microsoft.com/office/powerpoint/2010/main" val="2724193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ommair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23528" y="1563638"/>
            <a:ext cx="2520000" cy="288032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563638"/>
            <a:ext cx="2520000" cy="2860762"/>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251C71F6-E0A6-1740-B64F-38F332886BAF}" type="datetime1">
              <a:rPr lang="fr-FR" cap="all" smtClean="0"/>
              <a:pPr/>
              <a:t>09/09/2026</a:t>
            </a:fld>
            <a:endParaRPr lang="fr-FR" cap="all" dirty="0"/>
          </a:p>
        </p:txBody>
      </p:sp>
      <p:sp>
        <p:nvSpPr>
          <p:cNvPr id="25" name="Titre 18">
            <a:extLst>
              <a:ext uri="{FF2B5EF4-FFF2-40B4-BE49-F238E27FC236}">
                <a16:creationId xmlns:a16="http://schemas.microsoft.com/office/drawing/2014/main" id="{8909A550-9D66-7141-BF64-73CAD209688B}"/>
              </a:ext>
            </a:extLst>
          </p:cNvPr>
          <p:cNvSpPr>
            <a:spLocks noGrp="1"/>
          </p:cNvSpPr>
          <p:nvPr>
            <p:ph type="title" hasCustomPrompt="1"/>
          </p:nvPr>
        </p:nvSpPr>
        <p:spPr>
          <a:xfrm>
            <a:off x="323850" y="915566"/>
            <a:ext cx="8424863" cy="539991"/>
          </a:xfrm>
        </p:spPr>
        <p:txBody>
          <a:bodyPr/>
          <a:lstStyle/>
          <a:p>
            <a:r>
              <a:rPr lang="fr-FR" dirty="0"/>
              <a:t>Sommaire</a:t>
            </a:r>
          </a:p>
        </p:txBody>
      </p:sp>
      <p:sp>
        <p:nvSpPr>
          <p:cNvPr id="12"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p:txBody>
      </p:sp>
    </p:spTree>
    <p:extLst>
      <p:ext uri="{BB962C8B-B14F-4D97-AF65-F5344CB8AC3E}">
        <p14:creationId xmlns:p14="http://schemas.microsoft.com/office/powerpoint/2010/main" val="2888137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lonnes de texte">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23" name="Espace réservé de la date 3">
            <a:extLst>
              <a:ext uri="{FF2B5EF4-FFF2-40B4-BE49-F238E27FC236}">
                <a16:creationId xmlns:a16="http://schemas.microsoft.com/office/drawing/2014/main" id="{15CA4CAF-6729-AB4D-9354-99C08AEAB1B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5E6183FC-BA60-7C49-ABF3-B50982741576}" type="datetime1">
              <a:rPr lang="fr-FR" cap="all" smtClean="0"/>
              <a:pPr/>
              <a:t>09/09/2026</a:t>
            </a:fld>
            <a:endParaRPr lang="fr-FR" cap="all" dirty="0"/>
          </a:p>
        </p:txBody>
      </p:sp>
      <p:sp>
        <p:nvSpPr>
          <p:cNvPr id="11" name="Espace réservé du texte 7">
            <a:extLst>
              <a:ext uri="{FF2B5EF4-FFF2-40B4-BE49-F238E27FC236}">
                <a16:creationId xmlns:a16="http://schemas.microsoft.com/office/drawing/2014/main" id="{D4959A1A-C7DE-6748-A32B-7732F0ACFCF1}"/>
              </a:ext>
            </a:extLst>
          </p:cNvPr>
          <p:cNvSpPr>
            <a:spLocks noGrp="1"/>
          </p:cNvSpPr>
          <p:nvPr>
            <p:ph type="body" sz="quarter" idx="16" hasCustomPrompt="1"/>
          </p:nvPr>
        </p:nvSpPr>
        <p:spPr bwMode="gray">
          <a:xfrm>
            <a:off x="323851" y="1392695"/>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2" name="Titre 18">
            <a:extLst>
              <a:ext uri="{FF2B5EF4-FFF2-40B4-BE49-F238E27FC236}">
                <a16:creationId xmlns:a16="http://schemas.microsoft.com/office/drawing/2014/main" id="{5919F96B-C5FF-5146-9075-19E07CEBB750}"/>
              </a:ext>
            </a:extLst>
          </p:cNvPr>
          <p:cNvSpPr>
            <a:spLocks noGrp="1"/>
          </p:cNvSpPr>
          <p:nvPr>
            <p:ph type="title" hasCustomPrompt="1"/>
          </p:nvPr>
        </p:nvSpPr>
        <p:spPr>
          <a:xfrm>
            <a:off x="323850" y="826817"/>
            <a:ext cx="8424863" cy="539991"/>
          </a:xfrm>
        </p:spPr>
        <p:txBody>
          <a:bodyPr/>
          <a:lstStyle/>
          <a:p>
            <a:r>
              <a:rPr lang="fr-FR" dirty="0"/>
              <a:t>Titre</a:t>
            </a:r>
          </a:p>
        </p:txBody>
      </p:sp>
      <p:sp>
        <p:nvSpPr>
          <p:cNvPr id="13" name="Espace réservé du texte 11">
            <a:extLst>
              <a:ext uri="{FF2B5EF4-FFF2-40B4-BE49-F238E27FC236}">
                <a16:creationId xmlns:a16="http://schemas.microsoft.com/office/drawing/2014/main" id="{AC8956DD-B832-6147-8A66-A70995085BBE}"/>
              </a:ext>
            </a:extLst>
          </p:cNvPr>
          <p:cNvSpPr>
            <a:spLocks noGrp="1"/>
          </p:cNvSpPr>
          <p:nvPr>
            <p:ph type="body" sz="quarter" idx="17" hasCustomPrompt="1"/>
          </p:nvPr>
        </p:nvSpPr>
        <p:spPr bwMode="gray">
          <a:xfrm>
            <a:off x="323528" y="1707654"/>
            <a:ext cx="2556471"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a:extLst>
              <a:ext uri="{FF2B5EF4-FFF2-40B4-BE49-F238E27FC236}">
                <a16:creationId xmlns:a16="http://schemas.microsoft.com/office/drawing/2014/main" id="{DF66E72C-274C-AC4E-B20B-393EBD9A7172}"/>
              </a:ext>
            </a:extLst>
          </p:cNvPr>
          <p:cNvSpPr>
            <a:spLocks noGrp="1"/>
          </p:cNvSpPr>
          <p:nvPr>
            <p:ph type="body" sz="quarter" idx="14" hasCustomPrompt="1"/>
          </p:nvPr>
        </p:nvSpPr>
        <p:spPr bwMode="gray">
          <a:xfrm>
            <a:off x="3275856"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11">
            <a:extLst>
              <a:ext uri="{FF2B5EF4-FFF2-40B4-BE49-F238E27FC236}">
                <a16:creationId xmlns:a16="http://schemas.microsoft.com/office/drawing/2014/main" id="{10D42E91-F78E-1D46-9374-4446D0F57965}"/>
              </a:ext>
            </a:extLst>
          </p:cNvPr>
          <p:cNvSpPr>
            <a:spLocks noGrp="1"/>
          </p:cNvSpPr>
          <p:nvPr>
            <p:ph type="body" sz="quarter" idx="18"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6"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p:txBody>
      </p:sp>
    </p:spTree>
    <p:extLst>
      <p:ext uri="{BB962C8B-B14F-4D97-AF65-F5344CB8AC3E}">
        <p14:creationId xmlns:p14="http://schemas.microsoft.com/office/powerpoint/2010/main" val="691346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sous-titre, textes 3 et im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323528"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0597CDB5-73DC-8641-8CC1-FAD9379FD627}" type="datetime1">
              <a:rPr lang="fr-FR" cap="all" smtClean="0"/>
              <a:pPr/>
              <a:t>09/09/2026</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392695"/>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826817"/>
            <a:ext cx="8424863" cy="539991"/>
          </a:xfrm>
        </p:spPr>
        <p:txBody>
          <a:bodyPr/>
          <a:lstStyle/>
          <a:p>
            <a:r>
              <a:rPr lang="fr-FR" dirty="0"/>
              <a:t>Titre</a:t>
            </a:r>
          </a:p>
        </p:txBody>
      </p:sp>
      <p:sp>
        <p:nvSpPr>
          <p:cNvPr id="8" name="Espace réservé pour une image  7">
            <a:extLst>
              <a:ext uri="{FF2B5EF4-FFF2-40B4-BE49-F238E27FC236}">
                <a16:creationId xmlns:a16="http://schemas.microsoft.com/office/drawing/2014/main" id="{7004A35F-FCE5-0248-9AD4-C4E7502EF166}"/>
              </a:ext>
            </a:extLst>
          </p:cNvPr>
          <p:cNvSpPr>
            <a:spLocks noGrp="1"/>
          </p:cNvSpPr>
          <p:nvPr>
            <p:ph type="pic" sz="quarter" idx="15"/>
          </p:nvPr>
        </p:nvSpPr>
        <p:spPr>
          <a:xfrm>
            <a:off x="3131840" y="1707654"/>
            <a:ext cx="5616624" cy="2880320"/>
          </a:xfrm>
        </p:spPr>
        <p:txBody>
          <a:bodyPr/>
          <a:lstStyle/>
          <a:p>
            <a:r>
              <a:rPr lang="fr-FR"/>
              <a:t>Cliquez sur l'icône pour ajouter une image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Tree>
    <p:extLst>
      <p:ext uri="{BB962C8B-B14F-4D97-AF65-F5344CB8AC3E}">
        <p14:creationId xmlns:p14="http://schemas.microsoft.com/office/powerpoint/2010/main" val="207718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re, sous-titre, textes 3, et graphiqu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2" name="Espace réservé du texte 11"/>
          <p:cNvSpPr>
            <a:spLocks noGrp="1"/>
          </p:cNvSpPr>
          <p:nvPr>
            <p:ph type="body" sz="quarter" idx="14" hasCustomPrompt="1"/>
          </p:nvPr>
        </p:nvSpPr>
        <p:spPr bwMode="gray">
          <a:xfrm>
            <a:off x="6228184" y="1707654"/>
            <a:ext cx="2520000" cy="288032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7" name="Espace réservé de la date 3">
            <a:extLst>
              <a:ext uri="{FF2B5EF4-FFF2-40B4-BE49-F238E27FC236}">
                <a16:creationId xmlns:a16="http://schemas.microsoft.com/office/drawing/2014/main" id="{CEFA8BB7-D3E4-254A-BB0E-3D1C8C64E198}"/>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8E1290DD-BE4D-794B-919C-D565D1B9C67D}" type="datetime1">
              <a:rPr lang="fr-FR" cap="all" smtClean="0"/>
              <a:pPr/>
              <a:t>09/09/2026</a:t>
            </a:fld>
            <a:endParaRPr lang="fr-FR" cap="all" dirty="0"/>
          </a:p>
        </p:txBody>
      </p:sp>
      <p:sp>
        <p:nvSpPr>
          <p:cNvPr id="18" name="Espace réservé du texte 7">
            <a:extLst>
              <a:ext uri="{FF2B5EF4-FFF2-40B4-BE49-F238E27FC236}">
                <a16:creationId xmlns:a16="http://schemas.microsoft.com/office/drawing/2014/main" id="{35840C24-F178-C44C-B5A1-3EB8F3EF4B92}"/>
              </a:ext>
            </a:extLst>
          </p:cNvPr>
          <p:cNvSpPr>
            <a:spLocks noGrp="1"/>
          </p:cNvSpPr>
          <p:nvPr>
            <p:ph type="body" sz="quarter" idx="13" hasCustomPrompt="1"/>
          </p:nvPr>
        </p:nvSpPr>
        <p:spPr bwMode="gray">
          <a:xfrm>
            <a:off x="323851" y="1392695"/>
            <a:ext cx="8424614" cy="242951"/>
          </a:xfrm>
        </p:spPr>
        <p:txBody>
          <a:bodyPr/>
          <a:lstStyle>
            <a:lvl1pPr marL="0" indent="95250">
              <a:spcBef>
                <a:spcPts val="400"/>
              </a:spcBef>
              <a:spcAft>
                <a:spcPts val="800"/>
              </a:spcAft>
              <a:buFont typeface="+mj-lt"/>
              <a:buNone/>
              <a:tabLst/>
              <a:defRPr sz="1500" b="1">
                <a:solidFill>
                  <a:schemeClr val="tx1">
                    <a:lumMod val="50000"/>
                    <a:lumOff val="50000"/>
                  </a:schemeClr>
                </a:solidFill>
              </a:defRPr>
            </a:lvl1pPr>
            <a:lvl2pPr marL="324000" indent="-144000">
              <a:spcBef>
                <a:spcPts val="600"/>
              </a:spcBef>
              <a:spcAft>
                <a:spcPts val="800"/>
              </a:spcAft>
              <a:buFont typeface="+mj-lt"/>
              <a:buAutoNum type="alphaLcPeriod"/>
              <a:defRPr/>
            </a:lvl2pPr>
          </a:lstStyle>
          <a:p>
            <a:pPr lvl="0"/>
            <a:r>
              <a:rPr lang="fr-FR" dirty="0"/>
              <a:t>Sous-titre</a:t>
            </a:r>
          </a:p>
          <a:p>
            <a:pPr lvl="0"/>
            <a:endParaRPr lang="fr-FR" dirty="0"/>
          </a:p>
        </p:txBody>
      </p:sp>
      <p:sp>
        <p:nvSpPr>
          <p:cNvPr id="19" name="Titre 18">
            <a:extLst>
              <a:ext uri="{FF2B5EF4-FFF2-40B4-BE49-F238E27FC236}">
                <a16:creationId xmlns:a16="http://schemas.microsoft.com/office/drawing/2014/main" id="{0271A58A-1CC5-D145-89AA-12537E5CE304}"/>
              </a:ext>
            </a:extLst>
          </p:cNvPr>
          <p:cNvSpPr>
            <a:spLocks noGrp="1"/>
          </p:cNvSpPr>
          <p:nvPr>
            <p:ph type="title" hasCustomPrompt="1"/>
          </p:nvPr>
        </p:nvSpPr>
        <p:spPr>
          <a:xfrm>
            <a:off x="323850" y="826817"/>
            <a:ext cx="8424863" cy="539991"/>
          </a:xfrm>
        </p:spPr>
        <p:txBody>
          <a:bodyPr/>
          <a:lstStyle/>
          <a:p>
            <a:r>
              <a:rPr lang="fr-FR" dirty="0"/>
              <a:t>Titre</a:t>
            </a:r>
          </a:p>
        </p:txBody>
      </p:sp>
      <p:sp>
        <p:nvSpPr>
          <p:cNvPr id="3" name="Espace réservé du graphique 2">
            <a:extLst>
              <a:ext uri="{FF2B5EF4-FFF2-40B4-BE49-F238E27FC236}">
                <a16:creationId xmlns:a16="http://schemas.microsoft.com/office/drawing/2014/main" id="{66D3B633-BB7B-4941-BF9B-161C5342E3AA}"/>
              </a:ext>
            </a:extLst>
          </p:cNvPr>
          <p:cNvSpPr>
            <a:spLocks noGrp="1"/>
          </p:cNvSpPr>
          <p:nvPr>
            <p:ph type="chart" sz="quarter" idx="15"/>
          </p:nvPr>
        </p:nvSpPr>
        <p:spPr>
          <a:xfrm>
            <a:off x="323528" y="1707654"/>
            <a:ext cx="5761038" cy="2879725"/>
          </a:xfrm>
        </p:spPr>
        <p:txBody>
          <a:bodyPr/>
          <a:lstStyle/>
          <a:p>
            <a:r>
              <a:rPr lang="fr-FR"/>
              <a:t>Cliquez sur l'icône pour ajouter un graphique</a:t>
            </a:r>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p:txBody>
      </p:sp>
    </p:spTree>
    <p:extLst>
      <p:ext uri="{BB962C8B-B14F-4D97-AF65-F5344CB8AC3E}">
        <p14:creationId xmlns:p14="http://schemas.microsoft.com/office/powerpoint/2010/main" val="2044116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re et sous-titre">
    <p:spTree>
      <p:nvGrpSpPr>
        <p:cNvPr id="1" name=""/>
        <p:cNvGrpSpPr/>
        <p:nvPr/>
      </p:nvGrpSpPr>
      <p:grpSpPr>
        <a:xfrm>
          <a:off x="0" y="0"/>
          <a:ext cx="0" cy="0"/>
          <a:chOff x="0" y="0"/>
          <a:chExt cx="0" cy="0"/>
        </a:xfrm>
      </p:grpSpPr>
      <p:sp>
        <p:nvSpPr>
          <p:cNvPr id="11" name="Espace réservé du texte 10"/>
          <p:cNvSpPr>
            <a:spLocks noGrp="1"/>
          </p:cNvSpPr>
          <p:nvPr>
            <p:ph type="body" sz="quarter" idx="13" hasCustomPrompt="1"/>
          </p:nvPr>
        </p:nvSpPr>
        <p:spPr bwMode="gray">
          <a:xfrm>
            <a:off x="323850" y="2139702"/>
            <a:ext cx="8424000" cy="2293224"/>
          </a:xfrm>
        </p:spPr>
        <p:txBody>
          <a:bodyPr/>
          <a:lstStyle>
            <a:lvl1pPr>
              <a:lnSpc>
                <a:spcPct val="90000"/>
              </a:lnSpc>
              <a:spcAft>
                <a:spcPts val="0"/>
              </a:spcAft>
              <a:defRPr sz="3250" b="1" cap="all" baseline="0"/>
            </a:lvl1pPr>
            <a:lvl2pPr marL="92075" indent="0">
              <a:spcBef>
                <a:spcPts val="500"/>
              </a:spcBef>
              <a:spcAft>
                <a:spcPts val="0"/>
              </a:spcAft>
              <a:buNone/>
              <a:tabLst/>
              <a:defRPr sz="1850"/>
            </a:lvl2pPr>
          </a:lstStyle>
          <a:p>
            <a:pPr lvl="0"/>
            <a:r>
              <a:rPr lang="fr-FR" dirty="0"/>
              <a:t>Titre</a:t>
            </a:r>
          </a:p>
          <a:p>
            <a:pPr lvl="1"/>
            <a:r>
              <a:rPr lang="fr-FR" dirty="0"/>
              <a:t>Sous-titre</a:t>
            </a:r>
          </a:p>
        </p:txBody>
      </p:sp>
      <p:cxnSp>
        <p:nvCxnSpPr>
          <p:cNvPr id="12" name="Connecteur droit 11"/>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a:extLst>
              <a:ext uri="{FF2B5EF4-FFF2-40B4-BE49-F238E27FC236}">
                <a16:creationId xmlns:a16="http://schemas.microsoft.com/office/drawing/2014/main" id="{C192E6B1-2CEB-FB47-B10B-D25D43DF8D96}"/>
              </a:ext>
            </a:extLst>
          </p:cNvPr>
          <p:cNvSpPr>
            <a:spLocks noGrp="1"/>
          </p:cNvSpPr>
          <p:nvPr>
            <p:ph type="dt" sz="half" idx="2"/>
          </p:nvPr>
        </p:nvSpPr>
        <p:spPr bwMode="gray">
          <a:xfrm>
            <a:off x="323850" y="4797631"/>
            <a:ext cx="1210435" cy="345869"/>
          </a:xfrm>
          <a:prstGeom prst="rect">
            <a:avLst/>
          </a:prstGeom>
        </p:spPr>
        <p:txBody>
          <a:bodyPr vert="horz" lIns="0" tIns="0" rIns="0" bIns="0" rtlCol="0" anchor="ctr" anchorCtr="0">
            <a:noAutofit/>
          </a:bodyPr>
          <a:lstStyle>
            <a:lvl1pPr algn="l">
              <a:defRPr sz="750" b="1">
                <a:solidFill>
                  <a:schemeClr val="tx1"/>
                </a:solidFill>
              </a:defRPr>
            </a:lvl1pPr>
          </a:lstStyle>
          <a:p>
            <a:fld id="{D7698221-35EF-134F-B87A-568DECC70F29}" type="datetime1">
              <a:rPr lang="fr-FR" cap="all" smtClean="0"/>
              <a:pPr/>
              <a:t>09/09/2026</a:t>
            </a:fld>
            <a:endParaRPr lang="fr-FR" cap="all" dirty="0"/>
          </a:p>
        </p:txBody>
      </p:sp>
      <p:sp>
        <p:nvSpPr>
          <p:cNvPr id="14" name="Espace réservé du numéro de diapositive 5">
            <a:extLst>
              <a:ext uri="{FF2B5EF4-FFF2-40B4-BE49-F238E27FC236}">
                <a16:creationId xmlns:a16="http://schemas.microsoft.com/office/drawing/2014/main" id="{0593ECE3-ACEF-7441-BABB-08F519CCE72F}"/>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
        <p:nvSpPr>
          <p:cNvPr id="10"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p:txBody>
      </p:sp>
      <p:pic>
        <p:nvPicPr>
          <p:cNvPr id="7" name="Image 6">
            <a:extLst>
              <a:ext uri="{FF2B5EF4-FFF2-40B4-BE49-F238E27FC236}">
                <a16:creationId xmlns:a16="http://schemas.microsoft.com/office/drawing/2014/main" id="{3F6B3AFF-8F49-2FDE-3AE6-D6A01BCBB909}"/>
              </a:ext>
            </a:extLst>
          </p:cNvPr>
          <p:cNvPicPr>
            <a:picLocks noChangeAspect="1"/>
          </p:cNvPicPr>
          <p:nvPr userDrawn="1"/>
        </p:nvPicPr>
        <p:blipFill>
          <a:blip r:embed="rId2"/>
          <a:stretch>
            <a:fillRect/>
          </a:stretch>
        </p:blipFill>
        <p:spPr>
          <a:xfrm>
            <a:off x="362334" y="267494"/>
            <a:ext cx="1689385" cy="882704"/>
          </a:xfrm>
          <a:prstGeom prst="rect">
            <a:avLst/>
          </a:prstGeom>
        </p:spPr>
      </p:pic>
    </p:spTree>
    <p:extLst>
      <p:ext uri="{BB962C8B-B14F-4D97-AF65-F5344CB8AC3E}">
        <p14:creationId xmlns:p14="http://schemas.microsoft.com/office/powerpoint/2010/main" val="2785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915566"/>
            <a:ext cx="9144000" cy="4266392"/>
          </a:xfrm>
          <a:solidFill>
            <a:schemeClr val="tx2"/>
          </a:solidFill>
        </p:spPr>
        <p:txBody>
          <a:bodyPr tIns="1080000" anchor="ctr" anchorCtr="0"/>
          <a:lstStyle>
            <a:lvl1pPr algn="ctr">
              <a:defRPr cap="all" baseline="0">
                <a:solidFill>
                  <a:schemeClr val="bg1"/>
                </a:solidFill>
              </a:defRPr>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7" name="Espace réservé de la date 3">
            <a:extLst>
              <a:ext uri="{FF2B5EF4-FFF2-40B4-BE49-F238E27FC236}">
                <a16:creationId xmlns:a16="http://schemas.microsoft.com/office/drawing/2014/main" id="{02A90153-98CB-E943-A611-AD9242F15601}"/>
              </a:ext>
            </a:extLst>
          </p:cNvPr>
          <p:cNvSpPr>
            <a:spLocks noGrp="1"/>
          </p:cNvSpPr>
          <p:nvPr>
            <p:ph type="dt" sz="half" idx="2"/>
          </p:nvPr>
        </p:nvSpPr>
        <p:spPr bwMode="gray">
          <a:xfrm>
            <a:off x="364285" y="4797631"/>
            <a:ext cx="1170000" cy="345869"/>
          </a:xfrm>
          <a:prstGeom prst="rect">
            <a:avLst/>
          </a:prstGeom>
        </p:spPr>
        <p:txBody>
          <a:bodyPr vert="horz" lIns="0" tIns="0" rIns="0" bIns="0" rtlCol="0" anchor="ctr" anchorCtr="0">
            <a:noAutofit/>
          </a:bodyPr>
          <a:lstStyle>
            <a:lvl1pPr algn="l">
              <a:defRPr sz="750" b="1">
                <a:solidFill>
                  <a:schemeClr val="bg1"/>
                </a:solidFill>
              </a:defRPr>
            </a:lvl1pPr>
          </a:lstStyle>
          <a:p>
            <a:fld id="{5F7325A3-5315-1B4B-A0D9-112471EB5837}" type="datetime1">
              <a:rPr lang="fr-FR" cap="all" smtClean="0"/>
              <a:pPr/>
              <a:t>09/09/2026</a:t>
            </a:fld>
            <a:endParaRPr lang="fr-FR" cap="all" dirty="0"/>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bg1"/>
            </a:solidFill>
          </a:ln>
        </p:spPr>
        <p:txBody>
          <a:bodyPr lIns="0" bIns="360000" anchor="ctr" anchorCtr="0"/>
          <a:lstStyle>
            <a:lvl1pPr marL="396000" indent="-396000">
              <a:buFont typeface="+mj-lt"/>
              <a:buAutoNum type="arabicPeriod"/>
              <a:defRPr sz="3250">
                <a:solidFill>
                  <a:schemeClr val="bg1"/>
                </a:solidFill>
              </a:defRPr>
            </a:lvl1pPr>
          </a:lstStyle>
          <a:p>
            <a:r>
              <a:rPr lang="fr-FR" dirty="0"/>
              <a:t>Titre</a:t>
            </a:r>
          </a:p>
        </p:txBody>
      </p:sp>
      <p:sp>
        <p:nvSpPr>
          <p:cNvPr id="10" name="Espace réservé du numéro de diapositive 5">
            <a:extLst>
              <a:ext uri="{FF2B5EF4-FFF2-40B4-BE49-F238E27FC236}">
                <a16:creationId xmlns:a16="http://schemas.microsoft.com/office/drawing/2014/main" id="{BE3965BE-3A81-1248-821F-39E8294A18F0}"/>
              </a:ext>
            </a:extLst>
          </p:cNvPr>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bg1"/>
                </a:solidFill>
              </a:defRPr>
            </a:lvl1pPr>
          </a:lstStyle>
          <a:p>
            <a:fld id="{733122C9-A0B9-462F-8757-0847AD287B63}" type="slidenum">
              <a:rPr lang="fr-FR" smtClean="0"/>
              <a:pPr/>
              <a:t>‹N°›</a:t>
            </a:fld>
            <a:endParaRPr lang="fr-FR" dirty="0"/>
          </a:p>
        </p:txBody>
      </p:sp>
      <p:sp>
        <p:nvSpPr>
          <p:cNvPr id="11"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defRPr>
            </a:lvl1pPr>
          </a:lstStyle>
          <a:p>
            <a:r>
              <a:rPr lang="fr-FR" dirty="0"/>
              <a:t>Ministère de la Santé, des Familles, de l’Autonomie et des Personnes Handicapées</a:t>
            </a:r>
          </a:p>
          <a:p>
            <a:r>
              <a:rPr lang="fr-FR" dirty="0"/>
              <a:t>Ministère de l’Enseignement supérieur, de la Recherche et de l’Espace</a:t>
            </a:r>
          </a:p>
        </p:txBody>
      </p:sp>
    </p:spTree>
    <p:extLst>
      <p:ext uri="{BB962C8B-B14F-4D97-AF65-F5344CB8AC3E}">
        <p14:creationId xmlns:p14="http://schemas.microsoft.com/office/powerpoint/2010/main" val="107654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4EA19884-7A29-DC4E-9311-A62E54788E52}" type="datetime1">
              <a:rPr lang="fr-FR" smtClean="0"/>
              <a:t>09/09/2026</a:t>
            </a:fld>
            <a:endParaRPr lang="fr-FR" dirty="0"/>
          </a:p>
        </p:txBody>
      </p:sp>
      <p:sp>
        <p:nvSpPr>
          <p:cNvPr id="5" name="Espace réservé du pied de page 4"/>
          <p:cNvSpPr>
            <a:spLocks noGrp="1"/>
          </p:cNvSpPr>
          <p:nvPr>
            <p:ph type="ftr" sz="quarter" idx="11"/>
          </p:nvPr>
        </p:nvSpPr>
        <p:spPr bwMode="gray">
          <a:xfrm>
            <a:off x="720000" y="4083919"/>
            <a:ext cx="6516296" cy="735978"/>
          </a:xfrm>
          <a:prstGeom prst="rect">
            <a:avLst/>
          </a:prstGeom>
        </p:spPr>
        <p:txBody>
          <a:bodyPr anchor="ctr" anchorCtr="0"/>
          <a:lstStyle>
            <a:lvl1pPr algn="l">
              <a:defRPr sz="1150"/>
            </a:lvl1p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3" name="Image 2">
            <a:extLst>
              <a:ext uri="{FF2B5EF4-FFF2-40B4-BE49-F238E27FC236}">
                <a16:creationId xmlns:a16="http://schemas.microsoft.com/office/drawing/2014/main" id="{1BA7AA96-3BF7-1EBA-469C-94FA80800EDC}"/>
              </a:ext>
            </a:extLst>
          </p:cNvPr>
          <p:cNvPicPr>
            <a:picLocks noChangeAspect="1"/>
          </p:cNvPicPr>
          <p:nvPr userDrawn="1"/>
        </p:nvPicPr>
        <p:blipFill>
          <a:blip r:embed="rId2"/>
          <a:stretch>
            <a:fillRect/>
          </a:stretch>
        </p:blipFill>
        <p:spPr>
          <a:xfrm>
            <a:off x="611560" y="627534"/>
            <a:ext cx="2481474" cy="1296571"/>
          </a:xfrm>
          <a:prstGeom prst="rect">
            <a:avLst/>
          </a:prstGeom>
        </p:spPr>
      </p:pic>
    </p:spTree>
    <p:extLst>
      <p:ext uri="{BB962C8B-B14F-4D97-AF65-F5344CB8AC3E}">
        <p14:creationId xmlns:p14="http://schemas.microsoft.com/office/powerpoint/2010/main" val="2127407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bwMode="gray">
          <a:xfrm>
            <a:off x="323850" y="1707654"/>
            <a:ext cx="8424863" cy="2952325"/>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6" name="Espace réservé du numéro de diapositive 5"/>
          <p:cNvSpPr>
            <a:spLocks noGrp="1"/>
          </p:cNvSpPr>
          <p:nvPr>
            <p:ph type="sldNum" sz="quarter" idx="4"/>
          </p:nvPr>
        </p:nvSpPr>
        <p:spPr bwMode="gray">
          <a:xfrm>
            <a:off x="7398713" y="4783500"/>
            <a:ext cx="1350000" cy="360000"/>
          </a:xfrm>
          <a:prstGeom prst="rect">
            <a:avLst/>
          </a:prstGeom>
        </p:spPr>
        <p:txBody>
          <a:bodyPr vert="horz" lIns="0" tIns="0" rIns="0" bIns="0" rtlCol="0" anchor="ctr" anchorCtr="0">
            <a:noAutofit/>
          </a:bodyPr>
          <a:lstStyle>
            <a:lvl1pPr algn="r">
              <a:defRPr sz="750" b="1">
                <a:solidFill>
                  <a:schemeClr val="tx1"/>
                </a:solidFill>
                <a:latin typeface="Marianne" panose="02000000000000000000" pitchFamily="2" charset="0"/>
              </a:defRPr>
            </a:lvl1pPr>
          </a:lstStyle>
          <a:p>
            <a:fld id="{733122C9-A0B9-462F-8757-0847AD287B63}" type="slidenum">
              <a:rPr lang="fr-FR" smtClean="0"/>
              <a:pPr/>
              <a:t>‹N°›</a:t>
            </a:fld>
            <a:endParaRPr lang="fr-FR" dirty="0"/>
          </a:p>
        </p:txBody>
      </p:sp>
      <p:cxnSp>
        <p:nvCxnSpPr>
          <p:cNvPr id="10" name="Connecteur droit 9"/>
          <p:cNvCxnSpPr>
            <a:cxnSpLocks/>
          </p:cNvCxnSpPr>
          <p:nvPr/>
        </p:nvCxnSpPr>
        <p:spPr bwMode="gray">
          <a:xfrm>
            <a:off x="323850" y="4784400"/>
            <a:ext cx="8424614"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a:extLst>
              <a:ext uri="{FF2B5EF4-FFF2-40B4-BE49-F238E27FC236}">
                <a16:creationId xmlns:a16="http://schemas.microsoft.com/office/drawing/2014/main" id="{59FB2B3E-557E-DB42-9DB7-D6A72FD3ABE4}"/>
              </a:ext>
            </a:extLst>
          </p:cNvPr>
          <p:cNvSpPr>
            <a:spLocks noGrp="1"/>
          </p:cNvSpPr>
          <p:nvPr>
            <p:ph type="title"/>
          </p:nvPr>
        </p:nvSpPr>
        <p:spPr>
          <a:xfrm>
            <a:off x="323850" y="987574"/>
            <a:ext cx="8424863" cy="539991"/>
          </a:xfrm>
          <a:prstGeom prst="rect">
            <a:avLst/>
          </a:prstGeom>
        </p:spPr>
        <p:txBody>
          <a:bodyPr vert="horz" lIns="91440" tIns="45720" rIns="91440" bIns="45720" rtlCol="0" anchor="ctr">
            <a:normAutofit/>
          </a:bodyPr>
          <a:lstStyle/>
          <a:p>
            <a:r>
              <a:rPr lang="fr-FR" dirty="0"/>
              <a:t>Titre </a:t>
            </a:r>
          </a:p>
        </p:txBody>
      </p:sp>
      <p:sp>
        <p:nvSpPr>
          <p:cNvPr id="2" name="Espace réservé de la date 1">
            <a:extLst>
              <a:ext uri="{FF2B5EF4-FFF2-40B4-BE49-F238E27FC236}">
                <a16:creationId xmlns:a16="http://schemas.microsoft.com/office/drawing/2014/main" id="{F8170561-5F7A-B046-81BE-E60E60355D4F}"/>
              </a:ext>
            </a:extLst>
          </p:cNvPr>
          <p:cNvSpPr>
            <a:spLocks noGrp="1"/>
          </p:cNvSpPr>
          <p:nvPr>
            <p:ph type="dt" sz="half" idx="2"/>
          </p:nvPr>
        </p:nvSpPr>
        <p:spPr>
          <a:xfrm>
            <a:off x="315703" y="4783500"/>
            <a:ext cx="2057400" cy="274637"/>
          </a:xfrm>
          <a:prstGeom prst="rect">
            <a:avLst/>
          </a:prstGeom>
        </p:spPr>
        <p:txBody>
          <a:bodyPr vert="horz" lIns="91440" tIns="45720" rIns="91440" bIns="45720" rtlCol="0" anchor="ctr"/>
          <a:lstStyle>
            <a:lvl1pPr algn="l">
              <a:defRPr sz="750" b="1">
                <a:solidFill>
                  <a:schemeClr val="tx1"/>
                </a:solidFill>
                <a:latin typeface="Marianne" panose="02000000000000000000" pitchFamily="2" charset="0"/>
              </a:defRPr>
            </a:lvl1pPr>
          </a:lstStyle>
          <a:p>
            <a:fld id="{B858D49A-5A7A-574D-A0ED-52B5C1EFA876}" type="datetime1">
              <a:rPr lang="fr-FR" cap="all" smtClean="0"/>
              <a:pPr/>
              <a:t>09/09/2026</a:t>
            </a:fld>
            <a:endParaRPr lang="fr-FR" cap="all" dirty="0"/>
          </a:p>
        </p:txBody>
      </p:sp>
      <p:cxnSp>
        <p:nvCxnSpPr>
          <p:cNvPr id="9" name="Connecteur droit 8">
            <a:extLst>
              <a:ext uri="{FF2B5EF4-FFF2-40B4-BE49-F238E27FC236}">
                <a16:creationId xmlns:a16="http://schemas.microsoft.com/office/drawing/2014/main" id="{E071FEB6-0E77-DD46-9DA0-C52EF51FC7F3}"/>
              </a:ext>
            </a:extLst>
          </p:cNvPr>
          <p:cNvCxnSpPr/>
          <p:nvPr/>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Espace réservé du pied de page 4">
            <a:extLst>
              <a:ext uri="{FF2B5EF4-FFF2-40B4-BE49-F238E27FC236}">
                <a16:creationId xmlns:a16="http://schemas.microsoft.com/office/drawing/2014/main" id="{DCBACC69-485F-9F49-A64D-9385F9776EB4}"/>
              </a:ext>
            </a:extLst>
          </p:cNvPr>
          <p:cNvSpPr>
            <a:spLocks noGrp="1"/>
          </p:cNvSpPr>
          <p:nvPr>
            <p:ph type="ftr" sz="quarter" idx="3"/>
          </p:nvPr>
        </p:nvSpPr>
        <p:spPr bwMode="gray">
          <a:xfrm>
            <a:off x="2868782" y="195486"/>
            <a:ext cx="5879931" cy="360000"/>
          </a:xfrm>
          <a:prstGeom prst="rect">
            <a:avLst/>
          </a:prstGeom>
        </p:spPr>
        <p:txBody>
          <a:bodyPr vert="horz" lIns="0" tIns="0" rIns="0" bIns="0" rtlCol="0" anchor="ctr" anchorCtr="0">
            <a:noAutofit/>
          </a:bodyPr>
          <a:lstStyle>
            <a:lvl1pPr algn="r">
              <a:defRPr sz="750" b="1">
                <a:solidFill>
                  <a:schemeClr val="tx1"/>
                </a:solidFill>
                <a:latin typeface="Marianne" panose="02000000000000000000" pitchFamily="2" charset="0"/>
              </a:defRPr>
            </a:lvl1p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pic>
        <p:nvPicPr>
          <p:cNvPr id="4" name="Image 3">
            <a:extLst>
              <a:ext uri="{FF2B5EF4-FFF2-40B4-BE49-F238E27FC236}">
                <a16:creationId xmlns:a16="http://schemas.microsoft.com/office/drawing/2014/main" id="{6051F44D-7957-619D-E6DC-F593A07D42E5}"/>
              </a:ext>
            </a:extLst>
          </p:cNvPr>
          <p:cNvPicPr>
            <a:picLocks noChangeAspect="1"/>
          </p:cNvPicPr>
          <p:nvPr userDrawn="1"/>
        </p:nvPicPr>
        <p:blipFill>
          <a:blip r:embed="rId10"/>
          <a:stretch>
            <a:fillRect/>
          </a:stretch>
        </p:blipFill>
        <p:spPr>
          <a:xfrm>
            <a:off x="315703" y="187850"/>
            <a:ext cx="1087945" cy="568452"/>
          </a:xfrm>
          <a:prstGeom prst="rect">
            <a:avLst/>
          </a:prstGeom>
        </p:spPr>
      </p:pic>
    </p:spTree>
    <p:extLst>
      <p:ext uri="{BB962C8B-B14F-4D97-AF65-F5344CB8AC3E}">
        <p14:creationId xmlns:p14="http://schemas.microsoft.com/office/powerpoint/2010/main" val="358592806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Lst>
  <p:hf hdr="0"/>
  <p:txStyles>
    <p:titleStyle>
      <a:lvl1pPr marL="14288" indent="0" algn="l" defTabSz="914400" rtl="0" eaLnBrk="1" latinLnBrk="0" hangingPunct="1">
        <a:lnSpc>
          <a:spcPct val="90000"/>
        </a:lnSpc>
        <a:spcBef>
          <a:spcPct val="0"/>
        </a:spcBef>
        <a:buNone/>
        <a:tabLst/>
        <a:defRPr sz="2500" b="1" kern="1200">
          <a:solidFill>
            <a:schemeClr val="tx1"/>
          </a:solidFill>
          <a:latin typeface="Marianne" panose="02000000000000000000" pitchFamily="2" charset="0"/>
          <a:ea typeface="+mj-ea"/>
          <a:cs typeface="+mj-cs"/>
        </a:defRPr>
      </a:lvl1pPr>
    </p:titleStyle>
    <p:body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a:solidFill>
            <a:schemeClr val="tx1"/>
          </a:solidFill>
          <a:latin typeface="Marianne" panose="02000000000000000000" pitchFamily="2" charset="0"/>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0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3"/>
          </p:nvPr>
        </p:nvSpPr>
        <p:spPr>
          <a:xfrm>
            <a:off x="360000" y="1635646"/>
            <a:ext cx="8388713" cy="1152128"/>
          </a:xfrm>
        </p:spPr>
        <p:txBody>
          <a:bodyPr/>
          <a:lstStyle/>
          <a:p>
            <a:pPr algn="ctr"/>
            <a:r>
              <a:rPr lang="fr-FR" dirty="0"/>
              <a:t>Réunion sur les Activités de médecine esthétique </a:t>
            </a:r>
          </a:p>
          <a:p>
            <a:pPr algn="ctr"/>
            <a:endParaRPr lang="fr-FR" sz="1000" dirty="0"/>
          </a:p>
          <a:p>
            <a:pPr algn="ctr"/>
            <a:endParaRPr lang="fr-FR" sz="1050" b="0" dirty="0"/>
          </a:p>
          <a:p>
            <a:pPr algn="ctr"/>
            <a:endParaRPr lang="fr-FR" sz="1050" b="0" dirty="0"/>
          </a:p>
          <a:p>
            <a:pPr algn="ctr"/>
            <a:endParaRPr lang="fr-FR" sz="1050" b="0" dirty="0"/>
          </a:p>
          <a:p>
            <a:pPr algn="ctr"/>
            <a:endParaRPr lang="fr-FR" sz="1050" b="0" dirty="0"/>
          </a:p>
          <a:p>
            <a:pPr algn="ctr"/>
            <a:endParaRPr lang="fr-FR" sz="1050" b="0" dirty="0"/>
          </a:p>
          <a:p>
            <a:pPr algn="ctr"/>
            <a:endParaRPr lang="fr-FR" sz="1050" b="0" dirty="0"/>
          </a:p>
          <a:p>
            <a:pPr algn="ctr"/>
            <a:endParaRPr lang="fr-FR" sz="1400" b="0" dirty="0"/>
          </a:p>
          <a:p>
            <a:pPr algn="ctr"/>
            <a:r>
              <a:rPr lang="fr-FR" sz="1400" b="0" dirty="0"/>
              <a:t>REUNION DU 10 SEPTEMBRE 2026 </a:t>
            </a:r>
          </a:p>
          <a:p>
            <a:pPr algn="ctr"/>
            <a:endParaRPr lang="fr-FR" sz="1050" b="0" dirty="0"/>
          </a:p>
          <a:p>
            <a:pPr algn="ctr"/>
            <a:endParaRPr lang="fr-FR" sz="1050" b="0" dirty="0"/>
          </a:p>
          <a:p>
            <a:pPr algn="ctr"/>
            <a:endParaRPr lang="fr-FR" sz="1050" b="0" dirty="0"/>
          </a:p>
        </p:txBody>
      </p:sp>
      <p:sp>
        <p:nvSpPr>
          <p:cNvPr id="3" name="Espace réservé de la date 2"/>
          <p:cNvSpPr>
            <a:spLocks noGrp="1"/>
          </p:cNvSpPr>
          <p:nvPr>
            <p:ph type="dt" sz="half" idx="2"/>
          </p:nvPr>
        </p:nvSpPr>
        <p:spPr/>
        <p:txBody>
          <a:bodyPr/>
          <a:lstStyle/>
          <a:p>
            <a:fld id="{D7698221-35EF-134F-B87A-568DECC70F29}" type="datetime1">
              <a:rPr lang="fr-FR" cap="all" smtClean="0"/>
              <a:pPr/>
              <a:t>09/09/2026</a:t>
            </a:fld>
            <a:endParaRPr lang="fr-FR" cap="all" dirty="0"/>
          </a:p>
        </p:txBody>
      </p:sp>
      <p:sp>
        <p:nvSpPr>
          <p:cNvPr id="4" name="Espace réservé du numéro de diapositive 3"/>
          <p:cNvSpPr>
            <a:spLocks noGrp="1"/>
          </p:cNvSpPr>
          <p:nvPr>
            <p:ph type="sldNum" sz="quarter" idx="4"/>
          </p:nvPr>
        </p:nvSpPr>
        <p:spPr/>
        <p:txBody>
          <a:bodyPr/>
          <a:lstStyle/>
          <a:p>
            <a:fld id="{733122C9-A0B9-462F-8757-0847AD287B63}" type="slidenum">
              <a:rPr lang="fr-FR" smtClean="0"/>
              <a:pPr/>
              <a:t>1</a:t>
            </a:fld>
            <a:endParaRPr lang="fr-FR" dirty="0"/>
          </a:p>
        </p:txBody>
      </p:sp>
      <p:sp>
        <p:nvSpPr>
          <p:cNvPr id="5" name="Espace réservé du pied de page 4"/>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Tree>
    <p:extLst>
      <p:ext uri="{BB962C8B-B14F-4D97-AF65-F5344CB8AC3E}">
        <p14:creationId xmlns:p14="http://schemas.microsoft.com/office/powerpoint/2010/main" val="176163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5554A-7594-27EE-EE80-4C8F1EC3132A}"/>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9F350CDD-0594-C013-2A29-C1CF85FEAEAA}"/>
              </a:ext>
            </a:extLst>
          </p:cNvPr>
          <p:cNvSpPr>
            <a:spLocks noGrp="1"/>
          </p:cNvSpPr>
          <p:nvPr>
            <p:ph type="sldNum" sz="quarter" idx="12"/>
          </p:nvPr>
        </p:nvSpPr>
        <p:spPr/>
        <p:txBody>
          <a:bodyPr/>
          <a:lstStyle/>
          <a:p>
            <a:fld id="{733122C9-A0B9-462F-8757-0847AD287B63}" type="slidenum">
              <a:rPr lang="fr-FR" smtClean="0"/>
              <a:pPr/>
              <a:t>2</a:t>
            </a:fld>
            <a:endParaRPr lang="fr-FR" dirty="0"/>
          </a:p>
        </p:txBody>
      </p:sp>
      <p:sp>
        <p:nvSpPr>
          <p:cNvPr id="3" name="Espace réservé de la date 2">
            <a:extLst>
              <a:ext uri="{FF2B5EF4-FFF2-40B4-BE49-F238E27FC236}">
                <a16:creationId xmlns:a16="http://schemas.microsoft.com/office/drawing/2014/main" id="{75064160-DE3E-F117-07B8-847DE5156872}"/>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F315CBF1-6CD6-BEA0-FBE9-31DCE758ABF1}"/>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83AE2E0A-EDDB-3563-B2B9-328197A65D2B}"/>
              </a:ext>
            </a:extLst>
          </p:cNvPr>
          <p:cNvSpPr>
            <a:spLocks noGrp="1"/>
          </p:cNvSpPr>
          <p:nvPr>
            <p:ph type="title"/>
          </p:nvPr>
        </p:nvSpPr>
        <p:spPr/>
        <p:txBody>
          <a:bodyPr/>
          <a:lstStyle/>
          <a:p>
            <a:r>
              <a:rPr lang="fr-FR" dirty="0"/>
              <a:t>Ordre du jour de la réunion</a:t>
            </a:r>
          </a:p>
        </p:txBody>
      </p:sp>
      <p:sp>
        <p:nvSpPr>
          <p:cNvPr id="10" name="ZoneTexte 9">
            <a:extLst>
              <a:ext uri="{FF2B5EF4-FFF2-40B4-BE49-F238E27FC236}">
                <a16:creationId xmlns:a16="http://schemas.microsoft.com/office/drawing/2014/main" id="{5B1FDB43-EB25-84C3-CF0E-ADDE218EB2C8}"/>
              </a:ext>
            </a:extLst>
          </p:cNvPr>
          <p:cNvSpPr txBox="1"/>
          <p:nvPr/>
        </p:nvSpPr>
        <p:spPr>
          <a:xfrm>
            <a:off x="357964" y="1453473"/>
            <a:ext cx="8606523" cy="2862322"/>
          </a:xfrm>
          <a:prstGeom prst="rect">
            <a:avLst/>
          </a:prstGeom>
          <a:noFill/>
        </p:spPr>
        <p:txBody>
          <a:bodyPr wrap="square" rtlCol="0">
            <a:spAutoFit/>
          </a:bodyPr>
          <a:lstStyle/>
          <a:p>
            <a:pPr marL="342900" indent="-342900">
              <a:buFont typeface="+mj-lt"/>
              <a:buAutoNum type="arabicPeriod"/>
            </a:pPr>
            <a:r>
              <a:rPr lang="fr-FR" b="1" dirty="0">
                <a:solidFill>
                  <a:srgbClr val="0070C0"/>
                </a:solidFill>
                <a:latin typeface="Marianne" panose="02000000000000000000" pitchFamily="2" charset="0"/>
              </a:rPr>
              <a:t>Rappel des textes pris et des travaux conduits avec les acteurs</a:t>
            </a:r>
          </a:p>
          <a:p>
            <a:pPr marL="342900" indent="-342900">
              <a:buFont typeface="+mj-lt"/>
              <a:buAutoNum type="arabicPeriod"/>
            </a:pPr>
            <a:endParaRPr lang="fr-FR" dirty="0">
              <a:solidFill>
                <a:srgbClr val="0070C0"/>
              </a:solidFill>
              <a:latin typeface="Marianne" panose="02000000000000000000" pitchFamily="2" charset="0"/>
            </a:endParaRPr>
          </a:p>
          <a:p>
            <a:pPr marL="342900" indent="-342900">
              <a:buFont typeface="+mj-lt"/>
              <a:buAutoNum type="arabicPeriod"/>
            </a:pPr>
            <a:r>
              <a:rPr lang="fr-FR" b="1" dirty="0">
                <a:solidFill>
                  <a:srgbClr val="0070C0"/>
                </a:solidFill>
                <a:latin typeface="Marianne" panose="02000000000000000000" pitchFamily="2" charset="0"/>
              </a:rPr>
              <a:t>Présentation des arbitrages ministériels </a:t>
            </a:r>
            <a:r>
              <a:rPr lang="fr-FR" dirty="0">
                <a:solidFill>
                  <a:srgbClr val="0070C0"/>
                </a:solidFill>
                <a:latin typeface="Marianne" panose="02000000000000000000" pitchFamily="2" charset="0"/>
              </a:rPr>
              <a:t>: définition, conditions de réalisation, conditions d’exercice minimal dans la spécialité, formation obligatoire, autorité chargée du contrôle, gestion du « stock »</a:t>
            </a:r>
          </a:p>
          <a:p>
            <a:pPr marL="342900" indent="-342900">
              <a:buFont typeface="+mj-lt"/>
              <a:buAutoNum type="arabicPeriod"/>
            </a:pPr>
            <a:endParaRPr lang="fr-FR" dirty="0">
              <a:solidFill>
                <a:srgbClr val="0070C0"/>
              </a:solidFill>
              <a:latin typeface="Marianne" panose="02000000000000000000" pitchFamily="2" charset="0"/>
            </a:endParaRPr>
          </a:p>
          <a:p>
            <a:pPr marL="342900" indent="-342900">
              <a:buFont typeface="+mj-lt"/>
              <a:buAutoNum type="arabicPeriod"/>
            </a:pPr>
            <a:r>
              <a:rPr lang="fr-FR" b="1" dirty="0">
                <a:solidFill>
                  <a:srgbClr val="0070C0"/>
                </a:solidFill>
                <a:latin typeface="Marianne" panose="02000000000000000000" pitchFamily="2" charset="0"/>
              </a:rPr>
              <a:t>Poursuite des travaux à l’automne </a:t>
            </a:r>
            <a:r>
              <a:rPr lang="fr-FR" dirty="0">
                <a:solidFill>
                  <a:srgbClr val="0070C0"/>
                </a:solidFill>
                <a:latin typeface="Marianne" panose="02000000000000000000" pitchFamily="2" charset="0"/>
              </a:rPr>
              <a:t>: rédaction de la maquette de formation, définition des leviers de contrôle et de régulation, injection de la toxine botulique, guide de la HAS</a:t>
            </a:r>
          </a:p>
          <a:p>
            <a:pPr marL="342900" indent="-342900">
              <a:buFont typeface="+mj-lt"/>
              <a:buAutoNum type="arabicPeriod"/>
            </a:pPr>
            <a:endParaRPr lang="fr-FR" dirty="0">
              <a:solidFill>
                <a:srgbClr val="0070C0"/>
              </a:solidFill>
              <a:latin typeface="Marianne" panose="02000000000000000000" pitchFamily="2" charset="0"/>
            </a:endParaRPr>
          </a:p>
        </p:txBody>
      </p:sp>
    </p:spTree>
    <p:extLst>
      <p:ext uri="{BB962C8B-B14F-4D97-AF65-F5344CB8AC3E}">
        <p14:creationId xmlns:p14="http://schemas.microsoft.com/office/powerpoint/2010/main" val="1445123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EEBB2-1084-8434-0668-591CCA470174}"/>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AA526CC-9CAC-FDA8-9711-4C04FE386E71}"/>
              </a:ext>
            </a:extLst>
          </p:cNvPr>
          <p:cNvSpPr>
            <a:spLocks noGrp="1"/>
          </p:cNvSpPr>
          <p:nvPr>
            <p:ph type="sldNum" sz="quarter" idx="12"/>
          </p:nvPr>
        </p:nvSpPr>
        <p:spPr/>
        <p:txBody>
          <a:bodyPr/>
          <a:lstStyle/>
          <a:p>
            <a:fld id="{733122C9-A0B9-462F-8757-0847AD287B63}" type="slidenum">
              <a:rPr lang="fr-FR" smtClean="0"/>
              <a:pPr/>
              <a:t>3</a:t>
            </a:fld>
            <a:endParaRPr lang="fr-FR" dirty="0"/>
          </a:p>
        </p:txBody>
      </p:sp>
      <p:sp>
        <p:nvSpPr>
          <p:cNvPr id="3" name="Espace réservé de la date 2">
            <a:extLst>
              <a:ext uri="{FF2B5EF4-FFF2-40B4-BE49-F238E27FC236}">
                <a16:creationId xmlns:a16="http://schemas.microsoft.com/office/drawing/2014/main" id="{CFBE10C2-DF82-BAD9-8A52-757B33202D36}"/>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FF39525A-9B02-59C4-5CB1-B0EC10C55C11}"/>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BA718A8A-BABC-7C72-6D7D-4C9B4C884E45}"/>
              </a:ext>
            </a:extLst>
          </p:cNvPr>
          <p:cNvSpPr>
            <a:spLocks noGrp="1"/>
          </p:cNvSpPr>
          <p:nvPr>
            <p:ph type="title"/>
          </p:nvPr>
        </p:nvSpPr>
        <p:spPr>
          <a:xfrm>
            <a:off x="323850" y="822629"/>
            <a:ext cx="8424863" cy="345869"/>
          </a:xfrm>
        </p:spPr>
        <p:txBody>
          <a:bodyPr>
            <a:normAutofit fontScale="90000"/>
          </a:bodyPr>
          <a:lstStyle/>
          <a:p>
            <a:r>
              <a:rPr lang="fr-FR" dirty="0"/>
              <a:t>     1. Rappel des travaux conduits</a:t>
            </a:r>
          </a:p>
        </p:txBody>
      </p:sp>
      <p:sp>
        <p:nvSpPr>
          <p:cNvPr id="10" name="ZoneTexte 9">
            <a:extLst>
              <a:ext uri="{FF2B5EF4-FFF2-40B4-BE49-F238E27FC236}">
                <a16:creationId xmlns:a16="http://schemas.microsoft.com/office/drawing/2014/main" id="{4BB6E2A1-E019-4BCD-140D-76737520CA9C}"/>
              </a:ext>
            </a:extLst>
          </p:cNvPr>
          <p:cNvSpPr txBox="1"/>
          <p:nvPr/>
        </p:nvSpPr>
        <p:spPr>
          <a:xfrm>
            <a:off x="467544" y="1186602"/>
            <a:ext cx="8568952" cy="2908489"/>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fr-FR" sz="1400" b="1" dirty="0">
                <a:solidFill>
                  <a:srgbClr val="0070C0"/>
                </a:solidFill>
                <a:latin typeface="Marianne" panose="02000000000000000000" pitchFamily="2" charset="0"/>
              </a:rPr>
              <a:t>Groupe de travail « Médecine esthétique » (2025-2026)</a:t>
            </a:r>
          </a:p>
          <a:p>
            <a:r>
              <a:rPr lang="fr-FR" sz="1400" dirty="0">
                <a:latin typeface="Marianne" panose="02000000000000000000" pitchFamily="2" charset="0"/>
              </a:rPr>
              <a:t>Depuis le début de l’année 2025, sous l’égide de la DGOS et de la DGS : </a:t>
            </a:r>
          </a:p>
          <a:p>
            <a:pPr marL="377825" indent="-285750">
              <a:buFontTx/>
              <a:buChar char="-"/>
            </a:pPr>
            <a:r>
              <a:rPr lang="fr-FR" sz="1400" dirty="0">
                <a:latin typeface="Marianne" panose="02000000000000000000" pitchFamily="2" charset="0"/>
              </a:rPr>
              <a:t>Mise en place d’un groupe de travail avec l’Académie nationale de médecine, le CNOM, et les principaux CNP concernés (CPRE, CMG, Dermatologie, GO-GM)</a:t>
            </a:r>
          </a:p>
          <a:p>
            <a:pPr marL="377825" indent="-285750">
              <a:buFontTx/>
              <a:buChar char="-"/>
            </a:pPr>
            <a:r>
              <a:rPr lang="fr-FR" sz="1400" dirty="0">
                <a:latin typeface="Marianne" panose="02000000000000000000" pitchFamily="2" charset="0"/>
              </a:rPr>
              <a:t>Un GT élargi à la FSM et au SNME sur les leviers possibles de contrôle et de régulation</a:t>
            </a:r>
          </a:p>
          <a:p>
            <a:pPr marL="377825" indent="-285750">
              <a:buFontTx/>
              <a:buChar char="-"/>
            </a:pPr>
            <a:r>
              <a:rPr lang="fr-FR" sz="1400" dirty="0">
                <a:latin typeface="Marianne" panose="02000000000000000000" pitchFamily="2" charset="0"/>
              </a:rPr>
              <a:t>Un GT élargi à la CDD pour le volet relatif à la formation</a:t>
            </a:r>
          </a:p>
          <a:p>
            <a:pPr marL="377825" indent="-285750">
              <a:buFontTx/>
              <a:buChar char="-"/>
            </a:pPr>
            <a:r>
              <a:rPr lang="fr-FR" sz="1400" dirty="0">
                <a:latin typeface="Marianne" panose="02000000000000000000" pitchFamily="2" charset="0"/>
              </a:rPr>
              <a:t>Plusieurs concertations écrites</a:t>
            </a:r>
          </a:p>
          <a:p>
            <a:pPr marL="377825" indent="-285750">
              <a:buFontTx/>
              <a:buChar char="-"/>
            </a:pPr>
            <a:r>
              <a:rPr lang="fr-FR" sz="1400" dirty="0">
                <a:latin typeface="Marianne" panose="02000000000000000000" pitchFamily="2" charset="0"/>
              </a:rPr>
              <a:t>Un avis de la HAS (rendu en décembre 2025) sur la définition de la médecine esthétique</a:t>
            </a:r>
          </a:p>
          <a:p>
            <a:pPr marL="377825" indent="-285750">
              <a:buFontTx/>
              <a:buChar char="-"/>
            </a:pPr>
            <a:endParaRPr lang="fr-FR" sz="1400" dirty="0">
              <a:latin typeface="Marianne" panose="02000000000000000000" pitchFamily="2" charset="0"/>
            </a:endParaRPr>
          </a:p>
          <a:p>
            <a:pPr algn="ctr">
              <a:spcBef>
                <a:spcPts val="600"/>
              </a:spcBef>
              <a:spcAft>
                <a:spcPts val="1200"/>
              </a:spcAft>
            </a:pPr>
            <a:r>
              <a:rPr lang="fr-FR" sz="1400" b="1" dirty="0">
                <a:latin typeface="Marianne" panose="02000000000000000000" pitchFamily="2" charset="0"/>
              </a:rPr>
              <a:t> → Elaboration d’une définition consensuelle de la médecine esthétique et d’une déclinaison par catégorisation des activités, faisant l’objet d’une disposition réglementaire opposable dans le code de la santé publique (publication à l’automne d’un décret)</a:t>
            </a:r>
          </a:p>
        </p:txBody>
      </p:sp>
    </p:spTree>
    <p:extLst>
      <p:ext uri="{BB962C8B-B14F-4D97-AF65-F5344CB8AC3E}">
        <p14:creationId xmlns:p14="http://schemas.microsoft.com/office/powerpoint/2010/main" val="3314816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AF553-6CC3-C92D-DD2F-B71EA38DA388}"/>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F021CB3-8629-FAD6-EBD5-07C75C582569}"/>
              </a:ext>
            </a:extLst>
          </p:cNvPr>
          <p:cNvSpPr>
            <a:spLocks noGrp="1"/>
          </p:cNvSpPr>
          <p:nvPr>
            <p:ph type="sldNum" sz="quarter" idx="12"/>
          </p:nvPr>
        </p:nvSpPr>
        <p:spPr/>
        <p:txBody>
          <a:bodyPr/>
          <a:lstStyle/>
          <a:p>
            <a:fld id="{733122C9-A0B9-462F-8757-0847AD287B63}" type="slidenum">
              <a:rPr lang="fr-FR" smtClean="0"/>
              <a:pPr/>
              <a:t>4</a:t>
            </a:fld>
            <a:endParaRPr lang="fr-FR" dirty="0"/>
          </a:p>
        </p:txBody>
      </p:sp>
      <p:sp>
        <p:nvSpPr>
          <p:cNvPr id="3" name="Espace réservé de la date 2">
            <a:extLst>
              <a:ext uri="{FF2B5EF4-FFF2-40B4-BE49-F238E27FC236}">
                <a16:creationId xmlns:a16="http://schemas.microsoft.com/office/drawing/2014/main" id="{E83A3591-61E8-B077-DB76-E3C4F2547BCE}"/>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1577A972-CAC9-E16A-AB16-A9BEB1CEDEBB}"/>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44BE2DAF-898F-0F38-5B2B-393ADE519AAA}"/>
              </a:ext>
            </a:extLst>
          </p:cNvPr>
          <p:cNvSpPr>
            <a:spLocks noGrp="1"/>
          </p:cNvSpPr>
          <p:nvPr>
            <p:ph type="title"/>
          </p:nvPr>
        </p:nvSpPr>
        <p:spPr>
          <a:xfrm>
            <a:off x="337539" y="859798"/>
            <a:ext cx="8424863" cy="345869"/>
          </a:xfrm>
        </p:spPr>
        <p:txBody>
          <a:bodyPr>
            <a:normAutofit fontScale="90000"/>
          </a:bodyPr>
          <a:lstStyle/>
          <a:p>
            <a:r>
              <a:rPr lang="fr-FR" dirty="0"/>
              <a:t>      1. Rappel des travaux conduits</a:t>
            </a:r>
          </a:p>
        </p:txBody>
      </p:sp>
      <p:sp>
        <p:nvSpPr>
          <p:cNvPr id="10" name="ZoneTexte 9">
            <a:extLst>
              <a:ext uri="{FF2B5EF4-FFF2-40B4-BE49-F238E27FC236}">
                <a16:creationId xmlns:a16="http://schemas.microsoft.com/office/drawing/2014/main" id="{7378685D-8FA2-A69C-D7B7-99DE5F0B51C8}"/>
              </a:ext>
            </a:extLst>
          </p:cNvPr>
          <p:cNvSpPr txBox="1"/>
          <p:nvPr/>
        </p:nvSpPr>
        <p:spPr>
          <a:xfrm>
            <a:off x="481233" y="1246547"/>
            <a:ext cx="8281169" cy="3046988"/>
          </a:xfrm>
          <a:prstGeom prst="rect">
            <a:avLst/>
          </a:prstGeom>
          <a:noFill/>
        </p:spPr>
        <p:txBody>
          <a:bodyPr wrap="square" rtlCol="0">
            <a:spAutoFit/>
          </a:bodyPr>
          <a:lstStyle/>
          <a:p>
            <a:pPr marL="285750" indent="-285750">
              <a:spcBef>
                <a:spcPts val="600"/>
              </a:spcBef>
              <a:spcAft>
                <a:spcPts val="1200"/>
              </a:spcAft>
              <a:buFont typeface="Wingdings" panose="05000000000000000000" pitchFamily="2" charset="2"/>
              <a:buChar char="Ø"/>
            </a:pPr>
            <a:r>
              <a:rPr lang="fr-FR" sz="1400" b="1" dirty="0">
                <a:solidFill>
                  <a:srgbClr val="0070C0"/>
                </a:solidFill>
                <a:latin typeface="Marianne" panose="02000000000000000000" pitchFamily="2" charset="0"/>
              </a:rPr>
              <a:t>Décret et arrêtés du 9 juillet 2026 sur le droit d’exercice complémentaire (DEC) des médecins :  intégration de l’activité de médecine à visée esthétique</a:t>
            </a:r>
          </a:p>
          <a:p>
            <a:pPr marL="285750" indent="-285750">
              <a:buFontTx/>
              <a:buChar char="-"/>
            </a:pPr>
            <a:r>
              <a:rPr lang="fr-FR" sz="1400" dirty="0">
                <a:latin typeface="Marianne" panose="02000000000000000000" pitchFamily="2" charset="0"/>
              </a:rPr>
              <a:t>Des groupes de travail organisés avec </a:t>
            </a:r>
            <a:r>
              <a:rPr lang="fr-FR" sz="1400">
                <a:latin typeface="Marianne" panose="02000000000000000000" pitchFamily="2" charset="0"/>
              </a:rPr>
              <a:t>le CNOM, la FSM, le CMG </a:t>
            </a:r>
            <a:r>
              <a:rPr lang="fr-FR" sz="1400" dirty="0">
                <a:latin typeface="Marianne" panose="02000000000000000000" pitchFamily="2" charset="0"/>
              </a:rPr>
              <a:t>et la CDD</a:t>
            </a:r>
          </a:p>
          <a:p>
            <a:pPr marL="285750" indent="-285750">
              <a:buFontTx/>
              <a:buChar char="-"/>
            </a:pPr>
            <a:r>
              <a:rPr lang="fr-FR" sz="1400" dirty="0">
                <a:latin typeface="Marianne" panose="02000000000000000000" pitchFamily="2" charset="0"/>
              </a:rPr>
              <a:t>La reconnaissance et le contrôle des compétences issues de formations et de l’expérience pour les médecins en exercice </a:t>
            </a:r>
          </a:p>
          <a:p>
            <a:pPr marL="285750" indent="-285750">
              <a:buFontTx/>
              <a:buChar char="-"/>
            </a:pPr>
            <a:r>
              <a:rPr lang="fr-FR" sz="1400" b="1" dirty="0">
                <a:latin typeface="Marianne" panose="02000000000000000000" pitchFamily="2" charset="0"/>
              </a:rPr>
              <a:t>Travaux à venir pour la mise en place opérationnelle du dispositif du DEC </a:t>
            </a:r>
            <a:r>
              <a:rPr lang="fr-FR" sz="1400" dirty="0">
                <a:latin typeface="Marianne" panose="02000000000000000000" pitchFamily="2" charset="0"/>
              </a:rPr>
              <a:t>: </a:t>
            </a:r>
          </a:p>
          <a:p>
            <a:pPr marL="742950" lvl="1" indent="-285750">
              <a:buFont typeface="Wingdings" panose="05000000000000000000" pitchFamily="2" charset="2"/>
              <a:buChar char="§"/>
            </a:pPr>
            <a:r>
              <a:rPr lang="fr-FR" sz="1400" dirty="0">
                <a:latin typeface="Marianne" panose="02000000000000000000" pitchFamily="2" charset="0"/>
              </a:rPr>
              <a:t>Elaboration d’un référentiel national fixant les compétences requises, s’appuyant sur les maquettes de formation, pour obtenir le DEC pour chaque surspécialité (option ou FST) et activité complémentaire, y compris l’activité de médecine à visée esthétique</a:t>
            </a:r>
          </a:p>
          <a:p>
            <a:pPr marL="742950" lvl="1" indent="-285750">
              <a:buFont typeface="Wingdings" panose="05000000000000000000" pitchFamily="2" charset="2"/>
              <a:buChar char="§"/>
            </a:pPr>
            <a:r>
              <a:rPr lang="fr-FR" sz="1400" dirty="0">
                <a:latin typeface="Marianne" panose="02000000000000000000" pitchFamily="2" charset="0"/>
              </a:rPr>
              <a:t>Organisation des commissions ordinales nationales et des sessions de dépôt de dossiers de reconnaissance d’un DEC par les médecins demandeurs </a:t>
            </a:r>
            <a:r>
              <a:rPr lang="fr-FR" sz="1400" b="1" dirty="0">
                <a:latin typeface="Marianne" panose="02000000000000000000" pitchFamily="2" charset="0"/>
              </a:rPr>
              <a:t>(gestion du « stock »)</a:t>
            </a:r>
          </a:p>
        </p:txBody>
      </p:sp>
    </p:spTree>
    <p:extLst>
      <p:ext uri="{BB962C8B-B14F-4D97-AF65-F5344CB8AC3E}">
        <p14:creationId xmlns:p14="http://schemas.microsoft.com/office/powerpoint/2010/main" val="3876556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045A-1E3E-A3D1-BFB4-CF88AFDFFD6C}"/>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3F3AD495-D012-ACF9-A242-F477890AEF95}"/>
              </a:ext>
            </a:extLst>
          </p:cNvPr>
          <p:cNvSpPr>
            <a:spLocks noGrp="1"/>
          </p:cNvSpPr>
          <p:nvPr>
            <p:ph type="sldNum" sz="quarter" idx="12"/>
          </p:nvPr>
        </p:nvSpPr>
        <p:spPr/>
        <p:txBody>
          <a:bodyPr/>
          <a:lstStyle/>
          <a:p>
            <a:fld id="{733122C9-A0B9-462F-8757-0847AD287B63}" type="slidenum">
              <a:rPr lang="fr-FR" smtClean="0"/>
              <a:pPr/>
              <a:t>5</a:t>
            </a:fld>
            <a:endParaRPr lang="fr-FR" dirty="0"/>
          </a:p>
        </p:txBody>
      </p:sp>
      <p:sp>
        <p:nvSpPr>
          <p:cNvPr id="3" name="Espace réservé de la date 2">
            <a:extLst>
              <a:ext uri="{FF2B5EF4-FFF2-40B4-BE49-F238E27FC236}">
                <a16:creationId xmlns:a16="http://schemas.microsoft.com/office/drawing/2014/main" id="{E11CFECB-0DF6-D0FC-51C6-D1375C26CD56}"/>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61A662D3-44ED-4382-5BFE-8B26118951BD}"/>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BA91A8EE-CC13-D991-AE5D-AFCF735BF12F}"/>
              </a:ext>
            </a:extLst>
          </p:cNvPr>
          <p:cNvSpPr>
            <a:spLocks noGrp="1"/>
          </p:cNvSpPr>
          <p:nvPr>
            <p:ph type="title"/>
          </p:nvPr>
        </p:nvSpPr>
        <p:spPr>
          <a:xfrm>
            <a:off x="539552" y="811362"/>
            <a:ext cx="8424863" cy="360000"/>
          </a:xfrm>
        </p:spPr>
        <p:txBody>
          <a:bodyPr>
            <a:normAutofit fontScale="90000"/>
          </a:bodyPr>
          <a:lstStyle/>
          <a:p>
            <a:r>
              <a:rPr lang="fr-FR" dirty="0"/>
              <a:t>2. Arbitrages ministériels</a:t>
            </a:r>
          </a:p>
        </p:txBody>
      </p:sp>
      <p:sp>
        <p:nvSpPr>
          <p:cNvPr id="8" name="Espace réservé du texte 7">
            <a:extLst>
              <a:ext uri="{FF2B5EF4-FFF2-40B4-BE49-F238E27FC236}">
                <a16:creationId xmlns:a16="http://schemas.microsoft.com/office/drawing/2014/main" id="{7CB37897-1034-198C-1A15-D30B61BB9E54}"/>
              </a:ext>
            </a:extLst>
          </p:cNvPr>
          <p:cNvSpPr>
            <a:spLocks noGrp="1"/>
          </p:cNvSpPr>
          <p:nvPr>
            <p:ph type="body" sz="quarter" idx="17"/>
          </p:nvPr>
        </p:nvSpPr>
        <p:spPr>
          <a:xfrm>
            <a:off x="323527" y="1707654"/>
            <a:ext cx="8424863" cy="3075846"/>
          </a:xfrm>
        </p:spPr>
        <p:txBody>
          <a:bodyPr/>
          <a:lstStyle/>
          <a:p>
            <a:pPr algn="just">
              <a:spcBef>
                <a:spcPts val="600"/>
              </a:spcBef>
            </a:pPr>
            <a:r>
              <a:rPr kumimoji="0" lang="fr-FR" sz="1400" b="1" i="0" u="none" strike="noStrike" kern="1200" cap="none" spc="0" normalizeH="0" baseline="0" noProof="0" dirty="0">
                <a:ln>
                  <a:noFill/>
                </a:ln>
                <a:effectLst/>
                <a:uLnTx/>
                <a:uFillTx/>
                <a:latin typeface="Marianne" panose="02000000000000000000" pitchFamily="2" charset="0"/>
                <a:ea typeface="+mn-ea"/>
                <a:cs typeface="+mn-cs"/>
              </a:rPr>
              <a:t>1. Définition et catégorisation des activités de médecine à visée esthétique</a:t>
            </a:r>
            <a:endParaRPr lang="fr-FR" dirty="0"/>
          </a:p>
          <a:p>
            <a:pPr algn="just">
              <a:spcBef>
                <a:spcPts val="600"/>
              </a:spcBef>
              <a:spcAft>
                <a:spcPts val="1200"/>
              </a:spcAft>
            </a:pPr>
            <a:r>
              <a:rPr lang="fr-FR" b="1" dirty="0"/>
              <a:t>2. Exclusivité de l’activité de médecine esthétique par les médecins </a:t>
            </a:r>
            <a:r>
              <a:rPr lang="fr-FR" dirty="0"/>
              <a:t>(le décret devra tenir compte des médecins exerçant avec l’aide d’une infirmière)</a:t>
            </a:r>
          </a:p>
          <a:p>
            <a:pPr algn="just">
              <a:spcBef>
                <a:spcPts val="600"/>
              </a:spcBef>
            </a:pPr>
            <a:r>
              <a:rPr lang="fr-FR" sz="1200" i="1" dirty="0">
                <a:solidFill>
                  <a:srgbClr val="0070C0"/>
                </a:solidFill>
              </a:rPr>
              <a:t>→ La HAS délimitera les actes réservés aux médecins selon les risques estimés au regard des réglementations en vigueur et de l’analyse scientifique des actes </a:t>
            </a:r>
          </a:p>
          <a:p>
            <a:pPr lvl="0" algn="just">
              <a:spcBef>
                <a:spcPts val="600"/>
              </a:spcBef>
              <a:defRPr/>
            </a:pPr>
            <a:r>
              <a:rPr lang="fr-FR" b="1" dirty="0">
                <a:solidFill>
                  <a:srgbClr val="000000"/>
                </a:solidFill>
              </a:rPr>
              <a:t>3. Autres dispositions </a:t>
            </a:r>
          </a:p>
          <a:p>
            <a:pPr lvl="0" algn="just">
              <a:spcBef>
                <a:spcPts val="600"/>
              </a:spcBef>
              <a:defRPr/>
            </a:pPr>
            <a:r>
              <a:rPr lang="fr-FR" dirty="0">
                <a:solidFill>
                  <a:srgbClr val="000000"/>
                </a:solidFill>
              </a:rPr>
              <a:t>Les autres dispositions portent sur les conditions techniques de fonctionnement, la vérification des contre-indications, le délai de réflexion, l’information et la sécurité des personnes et à des mesures complémentaires liées à l’usage de certains dispositifs et à la gestion des DASRI </a:t>
            </a:r>
          </a:p>
          <a:p>
            <a:pPr algn="just">
              <a:spcBef>
                <a:spcPts val="600"/>
              </a:spcBef>
              <a:defRPr/>
            </a:pPr>
            <a:r>
              <a:rPr lang="fr-FR" sz="1200" i="1" dirty="0">
                <a:solidFill>
                  <a:srgbClr val="0070C0"/>
                </a:solidFill>
              </a:rPr>
              <a:t>→ Ajustements pouvant être apportés à la suite de la consultation conduite au mois d’août (sur le délai de réflexion notamment)</a:t>
            </a:r>
            <a:endParaRPr lang="fr-FR" sz="1200" i="1" dirty="0"/>
          </a:p>
          <a:p>
            <a:pPr algn="just">
              <a:spcBef>
                <a:spcPts val="600"/>
              </a:spcBef>
            </a:pPr>
            <a:endParaRPr lang="fr-FR" i="1" dirty="0">
              <a:solidFill>
                <a:srgbClr val="0070C0"/>
              </a:solidFill>
            </a:endParaRPr>
          </a:p>
        </p:txBody>
      </p:sp>
      <p:sp>
        <p:nvSpPr>
          <p:cNvPr id="10" name="ZoneTexte 9">
            <a:extLst>
              <a:ext uri="{FF2B5EF4-FFF2-40B4-BE49-F238E27FC236}">
                <a16:creationId xmlns:a16="http://schemas.microsoft.com/office/drawing/2014/main" id="{F03E441E-5E7F-030C-3CE6-EB089058E16E}"/>
              </a:ext>
            </a:extLst>
          </p:cNvPr>
          <p:cNvSpPr txBox="1"/>
          <p:nvPr/>
        </p:nvSpPr>
        <p:spPr>
          <a:xfrm>
            <a:off x="395536" y="1203597"/>
            <a:ext cx="7416824" cy="338554"/>
          </a:xfrm>
          <a:prstGeom prst="rect">
            <a:avLst/>
          </a:prstGeom>
          <a:noFill/>
        </p:spPr>
        <p:txBody>
          <a:bodyPr wrap="square" rtlCol="0">
            <a:spAutoFit/>
          </a:bodyPr>
          <a:lstStyle/>
          <a:p>
            <a:pPr marL="285750" indent="-285750">
              <a:buFont typeface="Wingdings" panose="05000000000000000000" pitchFamily="2" charset="2"/>
              <a:buChar char="Ø"/>
            </a:pPr>
            <a:r>
              <a:rPr lang="fr-FR" sz="1600" b="1" dirty="0">
                <a:solidFill>
                  <a:srgbClr val="0070C0"/>
                </a:solidFill>
                <a:latin typeface="Marianne" panose="02000000000000000000" pitchFamily="2" charset="0"/>
              </a:rPr>
              <a:t>Publication du décret à l’automne 2026</a:t>
            </a:r>
          </a:p>
        </p:txBody>
      </p:sp>
    </p:spTree>
    <p:extLst>
      <p:ext uri="{BB962C8B-B14F-4D97-AF65-F5344CB8AC3E}">
        <p14:creationId xmlns:p14="http://schemas.microsoft.com/office/powerpoint/2010/main" val="159020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4F425-4ABE-658D-4F3C-B2366C1677D9}"/>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6D171-E181-9F27-D54C-99CE8FECEE9D}"/>
              </a:ext>
            </a:extLst>
          </p:cNvPr>
          <p:cNvSpPr>
            <a:spLocks noGrp="1"/>
          </p:cNvSpPr>
          <p:nvPr>
            <p:ph type="sldNum" sz="quarter" idx="12"/>
          </p:nvPr>
        </p:nvSpPr>
        <p:spPr/>
        <p:txBody>
          <a:bodyPr/>
          <a:lstStyle/>
          <a:p>
            <a:fld id="{733122C9-A0B9-462F-8757-0847AD287B63}" type="slidenum">
              <a:rPr lang="fr-FR" smtClean="0"/>
              <a:pPr/>
              <a:t>6</a:t>
            </a:fld>
            <a:endParaRPr lang="fr-FR" dirty="0"/>
          </a:p>
        </p:txBody>
      </p:sp>
      <p:sp>
        <p:nvSpPr>
          <p:cNvPr id="3" name="Espace réservé de la date 2">
            <a:extLst>
              <a:ext uri="{FF2B5EF4-FFF2-40B4-BE49-F238E27FC236}">
                <a16:creationId xmlns:a16="http://schemas.microsoft.com/office/drawing/2014/main" id="{F8B61664-5041-3C20-2475-AC9A7CBAD4F6}"/>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B1A39304-0FBA-B815-A6A6-4A255EDCE4AB}"/>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E06497FB-B8E3-A5A4-606C-EBD7F8A5900B}"/>
              </a:ext>
            </a:extLst>
          </p:cNvPr>
          <p:cNvSpPr>
            <a:spLocks noGrp="1"/>
          </p:cNvSpPr>
          <p:nvPr>
            <p:ph type="title"/>
          </p:nvPr>
        </p:nvSpPr>
        <p:spPr/>
        <p:txBody>
          <a:bodyPr/>
          <a:lstStyle/>
          <a:p>
            <a:r>
              <a:rPr lang="fr-FR" dirty="0"/>
              <a:t>2. Arbitrages ministériels</a:t>
            </a:r>
          </a:p>
        </p:txBody>
      </p:sp>
      <p:sp>
        <p:nvSpPr>
          <p:cNvPr id="8" name="Espace réservé du texte 7">
            <a:extLst>
              <a:ext uri="{FF2B5EF4-FFF2-40B4-BE49-F238E27FC236}">
                <a16:creationId xmlns:a16="http://schemas.microsoft.com/office/drawing/2014/main" id="{93F3878A-D467-D957-7A21-95E7813B56EF}"/>
              </a:ext>
            </a:extLst>
          </p:cNvPr>
          <p:cNvSpPr>
            <a:spLocks noGrp="1"/>
          </p:cNvSpPr>
          <p:nvPr>
            <p:ph type="body" sz="quarter" idx="17"/>
          </p:nvPr>
        </p:nvSpPr>
        <p:spPr>
          <a:xfrm>
            <a:off x="323527" y="1995686"/>
            <a:ext cx="8280921" cy="2787814"/>
          </a:xfrm>
        </p:spPr>
        <p:txBody>
          <a:bodyPr/>
          <a:lstStyle/>
          <a:p>
            <a:pPr marL="434975" indent="-342900">
              <a:spcAft>
                <a:spcPts val="1800"/>
              </a:spcAft>
              <a:buAutoNum type="arabicPeriod"/>
            </a:pPr>
            <a:r>
              <a:rPr lang="fr-FR" b="1" u="sng" dirty="0"/>
              <a:t>Justifier de 5 années d’exercice préalable de sa spécialité</a:t>
            </a:r>
          </a:p>
          <a:p>
            <a:pPr marL="434975" indent="-342900">
              <a:spcAft>
                <a:spcPts val="1800"/>
              </a:spcAft>
              <a:buAutoNum type="arabicPeriod"/>
            </a:pPr>
            <a:r>
              <a:rPr lang="fr-FR" b="1" u="sng" dirty="0"/>
              <a:t>Deux voies d’autorisation d’exercice complémentaire : </a:t>
            </a:r>
          </a:p>
          <a:p>
            <a:pPr marL="377825" indent="-285750">
              <a:spcAft>
                <a:spcPts val="1800"/>
              </a:spcAft>
              <a:buFont typeface="Wingdings" panose="05000000000000000000" pitchFamily="2" charset="2"/>
              <a:buChar char="Ø"/>
            </a:pPr>
            <a:r>
              <a:rPr lang="fr-FR" b="1" dirty="0"/>
              <a:t>Obtenir un droit d’exercice complémentaire </a:t>
            </a:r>
            <a:r>
              <a:rPr lang="fr-FR" dirty="0"/>
              <a:t>(textes publiés le 9 juillet 2026, référentiel « esthétique » à élaborer à partir des maquettes de formation existantes)</a:t>
            </a:r>
          </a:p>
          <a:p>
            <a:pPr marL="377825" indent="-285750">
              <a:spcAft>
                <a:spcPts val="1800"/>
              </a:spcAft>
              <a:buFont typeface="Wingdings" panose="05000000000000000000" pitchFamily="2" charset="2"/>
              <a:buChar char="Ø"/>
            </a:pPr>
            <a:r>
              <a:rPr lang="fr-FR" b="1" dirty="0"/>
              <a:t>Valider la formation spécialisée transversale dont le contenu sera fixé par arrêté interministériel, </a:t>
            </a:r>
            <a:r>
              <a:rPr lang="fr-FR" dirty="0"/>
              <a:t>autofinancée par le médecin</a:t>
            </a:r>
          </a:p>
          <a:p>
            <a:pPr marL="377825" indent="-285750">
              <a:spcAft>
                <a:spcPts val="1800"/>
              </a:spcAft>
              <a:buFont typeface="Wingdings" panose="05000000000000000000" pitchFamily="2" charset="2"/>
              <a:buChar char="Ø"/>
            </a:pPr>
            <a:r>
              <a:rPr lang="fr-FR" b="1" dirty="0"/>
              <a:t>Maintenir un exercice majoritaire dans la spécialité</a:t>
            </a:r>
          </a:p>
          <a:p>
            <a:pPr algn="just">
              <a:spcBef>
                <a:spcPts val="600"/>
              </a:spcBef>
            </a:pPr>
            <a:endParaRPr lang="fr-FR" b="1" dirty="0"/>
          </a:p>
        </p:txBody>
      </p:sp>
      <p:sp>
        <p:nvSpPr>
          <p:cNvPr id="10" name="ZoneTexte 9">
            <a:extLst>
              <a:ext uri="{FF2B5EF4-FFF2-40B4-BE49-F238E27FC236}">
                <a16:creationId xmlns:a16="http://schemas.microsoft.com/office/drawing/2014/main" id="{83F77080-51A2-A387-D4D7-17116DC2E6F6}"/>
              </a:ext>
            </a:extLst>
          </p:cNvPr>
          <p:cNvSpPr txBox="1"/>
          <p:nvPr/>
        </p:nvSpPr>
        <p:spPr>
          <a:xfrm>
            <a:off x="467544" y="1491630"/>
            <a:ext cx="7200800" cy="307777"/>
          </a:xfrm>
          <a:prstGeom prst="rect">
            <a:avLst/>
          </a:prstGeom>
          <a:noFill/>
        </p:spPr>
        <p:txBody>
          <a:bodyPr wrap="square" rtlCol="0">
            <a:spAutoFit/>
          </a:bodyPr>
          <a:lstStyle/>
          <a:p>
            <a:pPr marL="285750" indent="-285750">
              <a:buFont typeface="Wingdings" panose="05000000000000000000" pitchFamily="2" charset="2"/>
              <a:buChar char="Ø"/>
            </a:pPr>
            <a:r>
              <a:rPr lang="fr-FR" sz="1400" b="1" dirty="0">
                <a:solidFill>
                  <a:srgbClr val="0070C0"/>
                </a:solidFill>
                <a:latin typeface="Marianne" panose="02000000000000000000" pitchFamily="2" charset="0"/>
              </a:rPr>
              <a:t>Conditions préalables à la pratique des actes à visée esthétique :</a:t>
            </a:r>
          </a:p>
        </p:txBody>
      </p:sp>
    </p:spTree>
    <p:extLst>
      <p:ext uri="{BB962C8B-B14F-4D97-AF65-F5344CB8AC3E}">
        <p14:creationId xmlns:p14="http://schemas.microsoft.com/office/powerpoint/2010/main" val="2257333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26D19-C7AF-FF1C-D53E-07F3ED55C8D8}"/>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4F1BD3E-EC5E-4375-201F-68088607972A}"/>
              </a:ext>
            </a:extLst>
          </p:cNvPr>
          <p:cNvSpPr>
            <a:spLocks noGrp="1"/>
          </p:cNvSpPr>
          <p:nvPr>
            <p:ph type="sldNum" sz="quarter" idx="12"/>
          </p:nvPr>
        </p:nvSpPr>
        <p:spPr/>
        <p:txBody>
          <a:bodyPr/>
          <a:lstStyle/>
          <a:p>
            <a:fld id="{733122C9-A0B9-462F-8757-0847AD287B63}" type="slidenum">
              <a:rPr lang="fr-FR" smtClean="0"/>
              <a:pPr/>
              <a:t>7</a:t>
            </a:fld>
            <a:endParaRPr lang="fr-FR" dirty="0"/>
          </a:p>
        </p:txBody>
      </p:sp>
      <p:sp>
        <p:nvSpPr>
          <p:cNvPr id="3" name="Espace réservé de la date 2">
            <a:extLst>
              <a:ext uri="{FF2B5EF4-FFF2-40B4-BE49-F238E27FC236}">
                <a16:creationId xmlns:a16="http://schemas.microsoft.com/office/drawing/2014/main" id="{399FAD36-7C23-3B81-C1C6-F729DDB55DCA}"/>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C7061C04-F5E9-3BE6-D7FA-41C211AC9C7D}"/>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2F8A2BBF-FC97-5183-108F-DEC2163067CB}"/>
              </a:ext>
            </a:extLst>
          </p:cNvPr>
          <p:cNvSpPr>
            <a:spLocks noGrp="1"/>
          </p:cNvSpPr>
          <p:nvPr>
            <p:ph type="title"/>
          </p:nvPr>
        </p:nvSpPr>
        <p:spPr>
          <a:xfrm>
            <a:off x="323527" y="641650"/>
            <a:ext cx="8424863" cy="360001"/>
          </a:xfrm>
        </p:spPr>
        <p:txBody>
          <a:bodyPr>
            <a:normAutofit fontScale="90000"/>
          </a:bodyPr>
          <a:lstStyle/>
          <a:p>
            <a:r>
              <a:rPr lang="fr-FR" dirty="0"/>
              <a:t>     Arbitrages ministériels</a:t>
            </a:r>
          </a:p>
        </p:txBody>
      </p:sp>
      <p:sp>
        <p:nvSpPr>
          <p:cNvPr id="8" name="Espace réservé du texte 7">
            <a:extLst>
              <a:ext uri="{FF2B5EF4-FFF2-40B4-BE49-F238E27FC236}">
                <a16:creationId xmlns:a16="http://schemas.microsoft.com/office/drawing/2014/main" id="{2C1E92CF-056A-CBA3-A875-F9753F33D273}"/>
              </a:ext>
            </a:extLst>
          </p:cNvPr>
          <p:cNvSpPr>
            <a:spLocks noGrp="1"/>
          </p:cNvSpPr>
          <p:nvPr>
            <p:ph type="body" sz="quarter" idx="17"/>
          </p:nvPr>
        </p:nvSpPr>
        <p:spPr>
          <a:xfrm>
            <a:off x="323527" y="1533980"/>
            <a:ext cx="8424863" cy="3342026"/>
          </a:xfrm>
        </p:spPr>
        <p:txBody>
          <a:bodyPr/>
          <a:lstStyle/>
          <a:p>
            <a:pPr algn="just">
              <a:spcBef>
                <a:spcPts val="600"/>
              </a:spcBef>
            </a:pPr>
            <a:r>
              <a:rPr lang="fr-FR" sz="1200" u="sng" dirty="0"/>
              <a:t>Objectifs de la FST unique accessible en formation continue </a:t>
            </a:r>
            <a:r>
              <a:rPr lang="fr-FR" sz="1200" b="1" dirty="0"/>
              <a:t>: </a:t>
            </a:r>
          </a:p>
          <a:p>
            <a:pPr marL="377825" indent="-285750" algn="just">
              <a:spcBef>
                <a:spcPts val="600"/>
              </a:spcBef>
              <a:buFontTx/>
              <a:buChar char="-"/>
            </a:pPr>
            <a:r>
              <a:rPr lang="fr-FR" sz="1200" b="1" dirty="0"/>
              <a:t>Une formation, obligatoire à l’avenir, avec une maquette de formation nationale </a:t>
            </a:r>
            <a:r>
              <a:rPr lang="fr-FR" sz="1200" b="1" u="sng" dirty="0"/>
              <a:t>fixée par arrêté interministériel</a:t>
            </a:r>
            <a:r>
              <a:rPr lang="fr-FR" sz="1200" b="1" dirty="0"/>
              <a:t> : </a:t>
            </a:r>
            <a:r>
              <a:rPr lang="fr-FR" sz="1200" dirty="0"/>
              <a:t>une maquette à élaborer sous l’égide des ministères chargés de la santé et de l’enseignement supérieur et de la recherche, en collégialité et concertation avec les CNP concernés et la CDD, en s’inspirant des maquettes existantes de DIU et DU</a:t>
            </a:r>
          </a:p>
          <a:p>
            <a:pPr marL="377825" indent="-285750" algn="just">
              <a:spcBef>
                <a:spcPts val="600"/>
              </a:spcBef>
              <a:spcAft>
                <a:spcPts val="1200"/>
              </a:spcAft>
              <a:buFontTx/>
              <a:buChar char="-"/>
            </a:pPr>
            <a:r>
              <a:rPr lang="fr-FR" sz="1200" b="1" dirty="0"/>
              <a:t>Une régulation des postes ouverts </a:t>
            </a:r>
            <a:r>
              <a:rPr lang="fr-FR" sz="1200" dirty="0"/>
              <a:t>par un arrêté ministériel annuel.</a:t>
            </a:r>
          </a:p>
          <a:p>
            <a:pPr marL="377825" indent="-285750" algn="just">
              <a:spcBef>
                <a:spcPts val="600"/>
              </a:spcBef>
              <a:spcAft>
                <a:spcPts val="1200"/>
              </a:spcAft>
              <a:buFontTx/>
              <a:buChar char="-"/>
            </a:pPr>
            <a:r>
              <a:rPr lang="fr-FR" sz="1200" b="1" dirty="0"/>
              <a:t>Financement de la formation par le médecin</a:t>
            </a:r>
          </a:p>
          <a:p>
            <a:pPr algn="just">
              <a:spcBef>
                <a:spcPts val="600"/>
              </a:spcBef>
              <a:spcAft>
                <a:spcPts val="600"/>
              </a:spcAft>
            </a:pPr>
            <a:r>
              <a:rPr lang="fr-FR" sz="1200" u="sng" dirty="0"/>
              <a:t>Structuration de la FST </a:t>
            </a:r>
            <a:r>
              <a:rPr lang="fr-FR" sz="1200" dirty="0"/>
              <a:t>: Une formation socle et des modules spécifiques selon les finalités (préventive et anti-âge, génitale, pilosité, regard et plastique oculaire, silhouette). </a:t>
            </a:r>
          </a:p>
          <a:p>
            <a:pPr algn="just">
              <a:spcBef>
                <a:spcPts val="600"/>
              </a:spcBef>
              <a:spcAft>
                <a:spcPts val="0"/>
              </a:spcAft>
            </a:pPr>
            <a:r>
              <a:rPr lang="fr-FR" sz="1200" b="1" dirty="0"/>
              <a:t>Accès réservé aux médecins en exercice justifiant de 5 ans d’exercice de leur spécialité. </a:t>
            </a:r>
          </a:p>
          <a:p>
            <a:pPr algn="just">
              <a:spcBef>
                <a:spcPts val="1200"/>
              </a:spcBef>
            </a:pPr>
            <a:r>
              <a:rPr lang="fr-FR" sz="1200" b="1" dirty="0">
                <a:solidFill>
                  <a:srgbClr val="0070C0"/>
                </a:solidFill>
              </a:rPr>
              <a:t>→ Publication d’un arrêté interministériel créant cette FST (après avis des instances, CNESER et CNEMMOP), en vue de sa mise en place à la rentrée universitaire 2027</a:t>
            </a:r>
            <a:r>
              <a:rPr lang="fr-FR" b="1" dirty="0">
                <a:solidFill>
                  <a:srgbClr val="0070C0"/>
                </a:solidFill>
              </a:rPr>
              <a:t>	</a:t>
            </a:r>
            <a:r>
              <a:rPr lang="fr-FR" b="1" dirty="0"/>
              <a:t>		</a:t>
            </a:r>
          </a:p>
        </p:txBody>
      </p:sp>
      <p:sp>
        <p:nvSpPr>
          <p:cNvPr id="10" name="ZoneTexte 9">
            <a:extLst>
              <a:ext uri="{FF2B5EF4-FFF2-40B4-BE49-F238E27FC236}">
                <a16:creationId xmlns:a16="http://schemas.microsoft.com/office/drawing/2014/main" id="{69E69A73-243E-AB0F-9BCF-5F0DAF942CE3}"/>
              </a:ext>
            </a:extLst>
          </p:cNvPr>
          <p:cNvSpPr txBox="1"/>
          <p:nvPr/>
        </p:nvSpPr>
        <p:spPr>
          <a:xfrm>
            <a:off x="323204" y="1087815"/>
            <a:ext cx="8497268" cy="307777"/>
          </a:xfrm>
          <a:prstGeom prst="rect">
            <a:avLst/>
          </a:prstGeom>
          <a:noFill/>
        </p:spPr>
        <p:txBody>
          <a:bodyPr wrap="square" rtlCol="0">
            <a:spAutoFit/>
          </a:bodyPr>
          <a:lstStyle/>
          <a:p>
            <a:pPr marL="285750" indent="-285750">
              <a:buFont typeface="Wingdings" panose="05000000000000000000" pitchFamily="2" charset="2"/>
              <a:buChar char="Ø"/>
            </a:pPr>
            <a:r>
              <a:rPr lang="fr-FR" sz="1400" b="1" u="sng" dirty="0">
                <a:solidFill>
                  <a:srgbClr val="0070C0"/>
                </a:solidFill>
                <a:latin typeface="Marianne" panose="02000000000000000000" pitchFamily="2" charset="0"/>
              </a:rPr>
              <a:t>Création d’une formation nationale : une Formation Spécialisée Transversale (FST)</a:t>
            </a:r>
          </a:p>
        </p:txBody>
      </p:sp>
    </p:spTree>
    <p:extLst>
      <p:ext uri="{BB962C8B-B14F-4D97-AF65-F5344CB8AC3E}">
        <p14:creationId xmlns:p14="http://schemas.microsoft.com/office/powerpoint/2010/main" val="501628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0EA04-6714-F3A9-C329-8EA3C69248AB}"/>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7F1F873-D145-1CD9-EBDA-5A3EE7B5EC6A}"/>
              </a:ext>
            </a:extLst>
          </p:cNvPr>
          <p:cNvSpPr>
            <a:spLocks noGrp="1"/>
          </p:cNvSpPr>
          <p:nvPr>
            <p:ph type="sldNum" sz="quarter" idx="12"/>
          </p:nvPr>
        </p:nvSpPr>
        <p:spPr/>
        <p:txBody>
          <a:bodyPr/>
          <a:lstStyle/>
          <a:p>
            <a:fld id="{733122C9-A0B9-462F-8757-0847AD287B63}" type="slidenum">
              <a:rPr lang="fr-FR" smtClean="0"/>
              <a:pPr/>
              <a:t>8</a:t>
            </a:fld>
            <a:endParaRPr lang="fr-FR" dirty="0"/>
          </a:p>
        </p:txBody>
      </p:sp>
      <p:sp>
        <p:nvSpPr>
          <p:cNvPr id="3" name="Espace réservé de la date 2">
            <a:extLst>
              <a:ext uri="{FF2B5EF4-FFF2-40B4-BE49-F238E27FC236}">
                <a16:creationId xmlns:a16="http://schemas.microsoft.com/office/drawing/2014/main" id="{09987230-2CB4-8CB4-790F-DD540D60395D}"/>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0B0083AD-90DB-4EB7-1315-EE0A0EFF8BAF}"/>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BC62773E-391D-B498-7D8F-BB2C85387E5C}"/>
              </a:ext>
            </a:extLst>
          </p:cNvPr>
          <p:cNvSpPr>
            <a:spLocks noGrp="1"/>
          </p:cNvSpPr>
          <p:nvPr>
            <p:ph type="title"/>
          </p:nvPr>
        </p:nvSpPr>
        <p:spPr>
          <a:xfrm>
            <a:off x="323850" y="555487"/>
            <a:ext cx="8424863" cy="504095"/>
          </a:xfrm>
        </p:spPr>
        <p:txBody>
          <a:bodyPr/>
          <a:lstStyle/>
          <a:p>
            <a:r>
              <a:rPr lang="fr-FR" dirty="0"/>
              <a:t>     Arbitrages ministériels</a:t>
            </a:r>
          </a:p>
        </p:txBody>
      </p:sp>
      <p:sp>
        <p:nvSpPr>
          <p:cNvPr id="8" name="Espace réservé du texte 7">
            <a:extLst>
              <a:ext uri="{FF2B5EF4-FFF2-40B4-BE49-F238E27FC236}">
                <a16:creationId xmlns:a16="http://schemas.microsoft.com/office/drawing/2014/main" id="{FDA5325A-26D5-8465-0447-51F4BA5A73AD}"/>
              </a:ext>
            </a:extLst>
          </p:cNvPr>
          <p:cNvSpPr>
            <a:spLocks noGrp="1"/>
          </p:cNvSpPr>
          <p:nvPr>
            <p:ph type="body" sz="quarter" idx="17"/>
          </p:nvPr>
        </p:nvSpPr>
        <p:spPr>
          <a:xfrm>
            <a:off x="323527" y="1563638"/>
            <a:ext cx="8424863" cy="3219862"/>
          </a:xfrm>
        </p:spPr>
        <p:txBody>
          <a:bodyPr/>
          <a:lstStyle/>
          <a:p>
            <a:pPr marL="434975" indent="-342900" algn="just">
              <a:spcBef>
                <a:spcPts val="600"/>
              </a:spcBef>
              <a:spcAft>
                <a:spcPts val="1800"/>
              </a:spcAft>
              <a:buFont typeface="Arial" pitchFamily="34" charset="0"/>
              <a:buAutoNum type="arabicPeriod"/>
            </a:pPr>
            <a:r>
              <a:rPr lang="fr-FR" b="1" dirty="0"/>
              <a:t>Contrôle du droit d’exercice par le conseil départemental de l’ordre des médecins </a:t>
            </a:r>
            <a:r>
              <a:rPr lang="fr-FR" dirty="0"/>
              <a:t>(vérifier la détention de la FST ou du DEC)</a:t>
            </a:r>
          </a:p>
          <a:p>
            <a:pPr marL="434975" indent="-342900" algn="just">
              <a:spcBef>
                <a:spcPts val="600"/>
              </a:spcBef>
              <a:spcAft>
                <a:spcPts val="1800"/>
              </a:spcAft>
              <a:buAutoNum type="arabicPeriod"/>
            </a:pPr>
            <a:r>
              <a:rPr lang="fr-FR" b="1" dirty="0"/>
              <a:t>Déclaration obligatoire de l’activité à visée esthétique auprès du conseil départemental de l’ordre des médecins (CDOM). </a:t>
            </a:r>
            <a:endParaRPr lang="fr-FR" dirty="0"/>
          </a:p>
          <a:p>
            <a:pPr algn="just">
              <a:spcBef>
                <a:spcPts val="600"/>
              </a:spcBef>
            </a:pPr>
            <a:r>
              <a:rPr lang="fr-FR" dirty="0"/>
              <a:t>L’ordre des médecins devra </a:t>
            </a:r>
            <a:r>
              <a:rPr lang="fr-FR" b="1" dirty="0"/>
              <a:t>tenir à jour une liste des médecins autorisés </a:t>
            </a:r>
            <a:r>
              <a:rPr lang="fr-FR" dirty="0"/>
              <a:t>à exercer cette activité. Cette liste sera accessible au grand public.</a:t>
            </a:r>
          </a:p>
          <a:p>
            <a:pPr algn="just">
              <a:spcBef>
                <a:spcPts val="600"/>
              </a:spcBef>
            </a:pPr>
            <a:r>
              <a:rPr lang="fr-FR" b="1" dirty="0"/>
              <a:t>Des dispositions transitoires seront mises en œuvre. </a:t>
            </a:r>
          </a:p>
        </p:txBody>
      </p:sp>
      <p:sp>
        <p:nvSpPr>
          <p:cNvPr id="10" name="ZoneTexte 9">
            <a:extLst>
              <a:ext uri="{FF2B5EF4-FFF2-40B4-BE49-F238E27FC236}">
                <a16:creationId xmlns:a16="http://schemas.microsoft.com/office/drawing/2014/main" id="{CC9FF7CF-D1AA-42D7-551F-240147C76992}"/>
              </a:ext>
            </a:extLst>
          </p:cNvPr>
          <p:cNvSpPr txBox="1"/>
          <p:nvPr/>
        </p:nvSpPr>
        <p:spPr>
          <a:xfrm>
            <a:off x="467544" y="1134044"/>
            <a:ext cx="8208912" cy="307777"/>
          </a:xfrm>
          <a:prstGeom prst="rect">
            <a:avLst/>
          </a:prstGeom>
          <a:noFill/>
        </p:spPr>
        <p:txBody>
          <a:bodyPr wrap="square" rtlCol="0">
            <a:spAutoFit/>
          </a:bodyPr>
          <a:lstStyle/>
          <a:p>
            <a:pPr marL="285750" indent="-285750">
              <a:buFont typeface="Wingdings" panose="05000000000000000000" pitchFamily="2" charset="2"/>
              <a:buChar char="Ø"/>
            </a:pPr>
            <a:r>
              <a:rPr lang="fr-FR" sz="1400" b="1" u="sng" dirty="0">
                <a:solidFill>
                  <a:srgbClr val="0070C0"/>
                </a:solidFill>
                <a:latin typeface="Marianne" panose="02000000000000000000" pitchFamily="2" charset="0"/>
              </a:rPr>
              <a:t>Autorité de contrôle : le conseil départemental de l’ordre des médecins </a:t>
            </a:r>
          </a:p>
        </p:txBody>
      </p:sp>
    </p:spTree>
    <p:extLst>
      <p:ext uri="{BB962C8B-B14F-4D97-AF65-F5344CB8AC3E}">
        <p14:creationId xmlns:p14="http://schemas.microsoft.com/office/powerpoint/2010/main" val="3793719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1AFEE-8F6B-950D-DF87-8CCF34220B89}"/>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42272A5-3B3F-011C-96D9-0449648F93B2}"/>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3" name="Espace réservé de la date 2">
            <a:extLst>
              <a:ext uri="{FF2B5EF4-FFF2-40B4-BE49-F238E27FC236}">
                <a16:creationId xmlns:a16="http://schemas.microsoft.com/office/drawing/2014/main" id="{4E1329B2-09BE-3CB9-3F51-62E1443DF782}"/>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569CC653-8CC8-5550-2724-B51F13C20E3C}"/>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24628C87-E14D-0E4B-7CE3-4FBA30DBB2AD}"/>
              </a:ext>
            </a:extLst>
          </p:cNvPr>
          <p:cNvSpPr>
            <a:spLocks noGrp="1"/>
          </p:cNvSpPr>
          <p:nvPr>
            <p:ph type="title"/>
          </p:nvPr>
        </p:nvSpPr>
        <p:spPr/>
        <p:txBody>
          <a:bodyPr/>
          <a:lstStyle/>
          <a:p>
            <a:r>
              <a:rPr lang="fr-FR" dirty="0"/>
              <a:t>3. Travaux à mener à l’automne</a:t>
            </a:r>
            <a:endParaRPr lang="fr-FR" sz="1200" dirty="0"/>
          </a:p>
        </p:txBody>
      </p:sp>
      <p:sp>
        <p:nvSpPr>
          <p:cNvPr id="8" name="Espace réservé du texte 7">
            <a:extLst>
              <a:ext uri="{FF2B5EF4-FFF2-40B4-BE49-F238E27FC236}">
                <a16:creationId xmlns:a16="http://schemas.microsoft.com/office/drawing/2014/main" id="{5E5C722C-4235-F584-050D-8DA5C5EC4C35}"/>
              </a:ext>
            </a:extLst>
          </p:cNvPr>
          <p:cNvSpPr>
            <a:spLocks noGrp="1"/>
          </p:cNvSpPr>
          <p:nvPr>
            <p:ph type="body" sz="quarter" idx="17"/>
          </p:nvPr>
        </p:nvSpPr>
        <p:spPr>
          <a:xfrm>
            <a:off x="323526" y="1638139"/>
            <a:ext cx="8424863" cy="720080"/>
          </a:xfrm>
        </p:spPr>
        <p:txBody>
          <a:bodyPr/>
          <a:lstStyle/>
          <a:p>
            <a:pPr algn="just">
              <a:spcBef>
                <a:spcPts val="600"/>
              </a:spcBef>
            </a:pPr>
            <a:r>
              <a:rPr lang="fr-FR" dirty="0"/>
              <a:t>L’élaboration de la maquette sera réalisée en lien avec la CDD, sous l’égide de la DGESIP et de la DGOS. </a:t>
            </a:r>
          </a:p>
          <a:p>
            <a:pPr algn="just">
              <a:spcBef>
                <a:spcPts val="400"/>
              </a:spcBef>
              <a:spcAft>
                <a:spcPts val="1800"/>
              </a:spcAft>
            </a:pPr>
            <a:r>
              <a:rPr lang="fr-FR" u="sng" dirty="0"/>
              <a:t>Objectif</a:t>
            </a:r>
            <a:r>
              <a:rPr lang="fr-FR" dirty="0"/>
              <a:t> : débuter la formation à la prochaine rentrée universitaire 2027</a:t>
            </a:r>
          </a:p>
        </p:txBody>
      </p:sp>
      <p:sp>
        <p:nvSpPr>
          <p:cNvPr id="10" name="ZoneTexte 9">
            <a:extLst>
              <a:ext uri="{FF2B5EF4-FFF2-40B4-BE49-F238E27FC236}">
                <a16:creationId xmlns:a16="http://schemas.microsoft.com/office/drawing/2014/main" id="{1E442547-EE7D-7B39-88B5-78670C41474D}"/>
              </a:ext>
            </a:extLst>
          </p:cNvPr>
          <p:cNvSpPr txBox="1"/>
          <p:nvPr/>
        </p:nvSpPr>
        <p:spPr>
          <a:xfrm>
            <a:off x="467544" y="1330362"/>
            <a:ext cx="8136904" cy="307777"/>
          </a:xfrm>
          <a:prstGeom prst="rect">
            <a:avLst/>
          </a:prstGeom>
          <a:noFill/>
        </p:spPr>
        <p:txBody>
          <a:bodyPr wrap="square" rtlCol="0">
            <a:spAutoFit/>
          </a:bodyPr>
          <a:lstStyle/>
          <a:p>
            <a:r>
              <a:rPr lang="fr-FR" sz="1400" b="1" dirty="0">
                <a:solidFill>
                  <a:srgbClr val="0070C0"/>
                </a:solidFill>
                <a:latin typeface="Marianne" panose="02000000000000000000" pitchFamily="2" charset="0"/>
              </a:rPr>
              <a:t>1. Rédaction de la maquette de formation de la FST</a:t>
            </a:r>
          </a:p>
        </p:txBody>
      </p:sp>
      <p:sp>
        <p:nvSpPr>
          <p:cNvPr id="4" name="ZoneTexte 3">
            <a:extLst>
              <a:ext uri="{FF2B5EF4-FFF2-40B4-BE49-F238E27FC236}">
                <a16:creationId xmlns:a16="http://schemas.microsoft.com/office/drawing/2014/main" id="{BE9434E5-B525-FC00-D5F1-A110EAE2062F}"/>
              </a:ext>
            </a:extLst>
          </p:cNvPr>
          <p:cNvSpPr txBox="1"/>
          <p:nvPr/>
        </p:nvSpPr>
        <p:spPr>
          <a:xfrm>
            <a:off x="467505" y="2338213"/>
            <a:ext cx="8136904" cy="307777"/>
          </a:xfrm>
          <a:prstGeom prst="rect">
            <a:avLst/>
          </a:prstGeom>
          <a:noFill/>
        </p:spPr>
        <p:txBody>
          <a:bodyPr wrap="square" rtlCol="0">
            <a:spAutoFit/>
          </a:bodyPr>
          <a:lstStyle/>
          <a:p>
            <a:r>
              <a:rPr lang="fr-FR" sz="1400" b="1" dirty="0">
                <a:solidFill>
                  <a:srgbClr val="0070C0"/>
                </a:solidFill>
                <a:latin typeface="Marianne" panose="02000000000000000000" pitchFamily="2" charset="0"/>
              </a:rPr>
              <a:t>2. Prévoir des allègements/dispenses partielles à la formation selon la spécialité du médecin</a:t>
            </a:r>
          </a:p>
        </p:txBody>
      </p:sp>
      <p:sp>
        <p:nvSpPr>
          <p:cNvPr id="6" name="Espace réservé du texte 7">
            <a:extLst>
              <a:ext uri="{FF2B5EF4-FFF2-40B4-BE49-F238E27FC236}">
                <a16:creationId xmlns:a16="http://schemas.microsoft.com/office/drawing/2014/main" id="{2DA0EF80-3A7B-DFC9-CB01-70A943E3E995}"/>
              </a:ext>
            </a:extLst>
          </p:cNvPr>
          <p:cNvSpPr txBox="1">
            <a:spLocks/>
          </p:cNvSpPr>
          <p:nvPr/>
        </p:nvSpPr>
        <p:spPr bwMode="gray">
          <a:xfrm>
            <a:off x="359568" y="2645990"/>
            <a:ext cx="8424863" cy="332303"/>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arianne" panose="02000000000000000000" pitchFamily="2" charset="0"/>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600"/>
              </a:spcBef>
            </a:pPr>
            <a:r>
              <a:rPr lang="fr-FR" dirty="0"/>
              <a:t>Travaux à mener conjointement entre la CDD, le CNOM et les services ministériels</a:t>
            </a:r>
          </a:p>
          <a:p>
            <a:pPr algn="just">
              <a:spcBef>
                <a:spcPts val="600"/>
              </a:spcBef>
            </a:pPr>
            <a:endParaRPr lang="fr-FR" dirty="0"/>
          </a:p>
        </p:txBody>
      </p:sp>
      <p:sp>
        <p:nvSpPr>
          <p:cNvPr id="11" name="ZoneTexte 10">
            <a:extLst>
              <a:ext uri="{FF2B5EF4-FFF2-40B4-BE49-F238E27FC236}">
                <a16:creationId xmlns:a16="http://schemas.microsoft.com/office/drawing/2014/main" id="{1C014DF8-F6F6-F457-4252-272CD82163CC}"/>
              </a:ext>
            </a:extLst>
          </p:cNvPr>
          <p:cNvSpPr txBox="1"/>
          <p:nvPr/>
        </p:nvSpPr>
        <p:spPr>
          <a:xfrm>
            <a:off x="503489" y="2971723"/>
            <a:ext cx="8064935" cy="307777"/>
          </a:xfrm>
          <a:prstGeom prst="rect">
            <a:avLst/>
          </a:prstGeom>
          <a:noFill/>
        </p:spPr>
        <p:txBody>
          <a:bodyPr wrap="square" rtlCol="0">
            <a:spAutoFit/>
          </a:bodyPr>
          <a:lstStyle/>
          <a:p>
            <a:r>
              <a:rPr lang="fr-FR" sz="1400" b="1" dirty="0">
                <a:solidFill>
                  <a:srgbClr val="0070C0"/>
                </a:solidFill>
                <a:latin typeface="Marianne" panose="02000000000000000000" pitchFamily="2" charset="0"/>
              </a:rPr>
              <a:t>3. Préciser les modalités de contrôle et de régulation </a:t>
            </a:r>
          </a:p>
        </p:txBody>
      </p:sp>
      <p:sp>
        <p:nvSpPr>
          <p:cNvPr id="13" name="Espace réservé du texte 7">
            <a:extLst>
              <a:ext uri="{FF2B5EF4-FFF2-40B4-BE49-F238E27FC236}">
                <a16:creationId xmlns:a16="http://schemas.microsoft.com/office/drawing/2014/main" id="{707B5912-275A-1F2F-387E-41A32DBA3EAB}"/>
              </a:ext>
            </a:extLst>
          </p:cNvPr>
          <p:cNvSpPr txBox="1">
            <a:spLocks/>
          </p:cNvSpPr>
          <p:nvPr/>
        </p:nvSpPr>
        <p:spPr bwMode="gray">
          <a:xfrm>
            <a:off x="359568" y="3266064"/>
            <a:ext cx="8389145" cy="1177894"/>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arianne" panose="02000000000000000000" pitchFamily="2" charset="0"/>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600"/>
              </a:spcBef>
            </a:pPr>
            <a:r>
              <a:rPr lang="fr-FR" dirty="0"/>
              <a:t>L’exercice de la spécialité doit représenter la majorité de l’activité du médecin, </a:t>
            </a:r>
            <a:r>
              <a:rPr lang="fr-FR" b="1" dirty="0"/>
              <a:t>l’activité à visée esthétique n’est que secondaire</a:t>
            </a:r>
            <a:r>
              <a:rPr lang="fr-FR" dirty="0"/>
              <a:t>. </a:t>
            </a:r>
          </a:p>
          <a:p>
            <a:pPr algn="just">
              <a:spcBef>
                <a:spcPts val="600"/>
              </a:spcBef>
            </a:pPr>
            <a:r>
              <a:rPr lang="fr-FR" dirty="0">
                <a:solidFill>
                  <a:srgbClr val="0070C0"/>
                </a:solidFill>
              </a:rPr>
              <a:t>→ Pacte de lutte contre les déserts médicaux : </a:t>
            </a:r>
            <a:r>
              <a:rPr lang="fr-FR" b="1" dirty="0"/>
              <a:t>plafonner la part d’activité de médecine esthétique à 10% du chiffre d'affaires du médecin généraliste</a:t>
            </a:r>
          </a:p>
          <a:p>
            <a:pPr algn="just">
              <a:spcBef>
                <a:spcPts val="600"/>
              </a:spcBef>
            </a:pPr>
            <a:r>
              <a:rPr lang="fr-FR" b="1" dirty="0">
                <a:solidFill>
                  <a:srgbClr val="C00000"/>
                </a:solidFill>
              </a:rPr>
              <a:t>→ Autres propositions concrètes à élaborer </a:t>
            </a:r>
            <a:r>
              <a:rPr lang="fr-FR" b="1" u="sng" dirty="0">
                <a:solidFill>
                  <a:srgbClr val="C00000"/>
                </a:solidFill>
              </a:rPr>
              <a:t>sous 1 mois</a:t>
            </a:r>
            <a:r>
              <a:rPr lang="fr-FR" b="1" dirty="0">
                <a:solidFill>
                  <a:srgbClr val="C00000"/>
                </a:solidFill>
              </a:rPr>
              <a:t> </a:t>
            </a:r>
            <a:endParaRPr lang="fr-FR" b="1" u="sng" dirty="0">
              <a:solidFill>
                <a:srgbClr val="C00000"/>
              </a:solidFill>
            </a:endParaRPr>
          </a:p>
          <a:p>
            <a:pPr algn="just">
              <a:spcBef>
                <a:spcPts val="600"/>
              </a:spcBef>
            </a:pPr>
            <a:endParaRPr lang="fr-FR" dirty="0"/>
          </a:p>
        </p:txBody>
      </p:sp>
    </p:spTree>
    <p:extLst>
      <p:ext uri="{BB962C8B-B14F-4D97-AF65-F5344CB8AC3E}">
        <p14:creationId xmlns:p14="http://schemas.microsoft.com/office/powerpoint/2010/main" val="1880339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96B87-0C5B-60AF-5C5B-35C5D0600AFC}"/>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34E9DC6-70C0-5B22-2608-DE1D7B927B72}"/>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
        <p:nvSpPr>
          <p:cNvPr id="3" name="Espace réservé de la date 2">
            <a:extLst>
              <a:ext uri="{FF2B5EF4-FFF2-40B4-BE49-F238E27FC236}">
                <a16:creationId xmlns:a16="http://schemas.microsoft.com/office/drawing/2014/main" id="{D07E7377-09FC-C5F7-22A6-865F49CE0C8A}"/>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C0E7F01C-B547-45F3-D547-AC2FF21AABA1}"/>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7402828F-0146-CC39-730B-7DD9DEBC6A0A}"/>
              </a:ext>
            </a:extLst>
          </p:cNvPr>
          <p:cNvSpPr>
            <a:spLocks noGrp="1"/>
          </p:cNvSpPr>
          <p:nvPr>
            <p:ph type="title"/>
          </p:nvPr>
        </p:nvSpPr>
        <p:spPr>
          <a:xfrm>
            <a:off x="323526" y="771550"/>
            <a:ext cx="8424863" cy="539991"/>
          </a:xfrm>
        </p:spPr>
        <p:txBody>
          <a:bodyPr>
            <a:normAutofit/>
          </a:bodyPr>
          <a:lstStyle/>
          <a:p>
            <a:r>
              <a:rPr lang="fr-FR" dirty="0"/>
              <a:t>Autres travaux : toxine botulique </a:t>
            </a:r>
          </a:p>
        </p:txBody>
      </p:sp>
      <p:sp>
        <p:nvSpPr>
          <p:cNvPr id="8" name="Espace réservé du texte 7">
            <a:extLst>
              <a:ext uri="{FF2B5EF4-FFF2-40B4-BE49-F238E27FC236}">
                <a16:creationId xmlns:a16="http://schemas.microsoft.com/office/drawing/2014/main" id="{A6243489-1462-D3BF-C119-4369831950B0}"/>
              </a:ext>
            </a:extLst>
          </p:cNvPr>
          <p:cNvSpPr>
            <a:spLocks noGrp="1"/>
          </p:cNvSpPr>
          <p:nvPr>
            <p:ph type="body" sz="quarter" idx="17"/>
          </p:nvPr>
        </p:nvSpPr>
        <p:spPr>
          <a:xfrm>
            <a:off x="323526" y="1563638"/>
            <a:ext cx="8424863" cy="3219861"/>
          </a:xfrm>
        </p:spPr>
        <p:txBody>
          <a:bodyPr/>
          <a:lstStyle/>
          <a:p>
            <a:pPr algn="just"/>
            <a:r>
              <a:rPr lang="fr-FR" dirty="0"/>
              <a:t>Actuellement, les spécialités à base de toxine botulique sont soumises à une prescription restreinte et réservées à certains médecins spécialistes.</a:t>
            </a:r>
          </a:p>
          <a:p>
            <a:pPr algn="just"/>
            <a:endParaRPr lang="fr-FR" dirty="0"/>
          </a:p>
          <a:p>
            <a:pPr algn="just"/>
            <a:r>
              <a:rPr lang="fr-FR" b="1" dirty="0">
                <a:sym typeface="Wingdings" panose="05000000000000000000" pitchFamily="2" charset="2"/>
              </a:rPr>
              <a:t> </a:t>
            </a:r>
            <a:r>
              <a:rPr lang="fr-FR" b="1" dirty="0"/>
              <a:t>L’objectif est de permettre aux médecins qui auront acquis une compétence reconnue (via la FST ou la mise en œuvre du droit d’exercice complémentaire) de pouvoir la prescrire dans le cadre de leur exercice.</a:t>
            </a:r>
          </a:p>
          <a:p>
            <a:pPr algn="just"/>
            <a:endParaRPr lang="fr-FR" dirty="0"/>
          </a:p>
          <a:p>
            <a:pPr algn="just"/>
            <a:r>
              <a:rPr lang="fr-FR" dirty="0"/>
              <a:t>Il conviendra toutefois d’adapter le cadre réglementaire afin de permettre à l’ANSM d’adapter les conditions de prescription et de dispensation en conséquence.</a:t>
            </a:r>
          </a:p>
          <a:p>
            <a:endParaRPr lang="fr-FR" dirty="0"/>
          </a:p>
          <a:p>
            <a:endParaRPr lang="fr-FR" dirty="0"/>
          </a:p>
          <a:p>
            <a:pPr algn="just">
              <a:spcBef>
                <a:spcPts val="600"/>
              </a:spcBef>
            </a:pPr>
            <a:endParaRPr lang="fr-FR" dirty="0"/>
          </a:p>
          <a:p>
            <a:pPr algn="just">
              <a:spcBef>
                <a:spcPts val="600"/>
              </a:spcBef>
            </a:pPr>
            <a:endParaRPr lang="fr-FR" dirty="0"/>
          </a:p>
        </p:txBody>
      </p:sp>
      <p:sp>
        <p:nvSpPr>
          <p:cNvPr id="9" name="Espace réservé du texte 7">
            <a:extLst>
              <a:ext uri="{FF2B5EF4-FFF2-40B4-BE49-F238E27FC236}">
                <a16:creationId xmlns:a16="http://schemas.microsoft.com/office/drawing/2014/main" id="{C17459E9-98D0-09DA-2D52-10F48915C391}"/>
              </a:ext>
            </a:extLst>
          </p:cNvPr>
          <p:cNvSpPr txBox="1">
            <a:spLocks/>
          </p:cNvSpPr>
          <p:nvPr/>
        </p:nvSpPr>
        <p:spPr bwMode="gray">
          <a:xfrm>
            <a:off x="359568" y="1491630"/>
            <a:ext cx="8424863" cy="2952327"/>
          </a:xfrm>
          <a:prstGeom prst="rect">
            <a:avLst/>
          </a:prstGeom>
        </p:spPr>
        <p:txBody>
          <a:bodyPr vert="horz" lIns="0" tIns="0" rIns="0" bIns="0" rtlCol="0" anchor="t" anchorCtr="0">
            <a:noAutofit/>
          </a:bodyPr>
          <a:lstStyle>
            <a:lvl1pPr marL="92075" indent="0" algn="l" defTabSz="914400" rtl="0" eaLnBrk="1" latinLnBrk="0" hangingPunct="1">
              <a:lnSpc>
                <a:spcPct val="100000"/>
              </a:lnSpc>
              <a:spcBef>
                <a:spcPts val="0"/>
              </a:spcBef>
              <a:spcAft>
                <a:spcPts val="500"/>
              </a:spcAft>
              <a:buFont typeface="Arial" pitchFamily="34" charset="0"/>
              <a:buNone/>
              <a:tabLst/>
              <a:defRPr sz="1400" b="0" kern="1200">
                <a:solidFill>
                  <a:schemeClr val="tx1"/>
                </a:solidFill>
                <a:latin typeface="Marianne" panose="02000000000000000000" pitchFamily="2" charset="0"/>
                <a:ea typeface="+mn-ea"/>
                <a:cs typeface="+mn-cs"/>
              </a:defRPr>
            </a:lvl1pPr>
            <a:lvl2pPr marL="351450" indent="-171450" algn="l" defTabSz="914400" rtl="0" eaLnBrk="1" latinLnBrk="0" hangingPunct="1">
              <a:lnSpc>
                <a:spcPct val="100000"/>
              </a:lnSpc>
              <a:spcBef>
                <a:spcPts val="600"/>
              </a:spcBef>
              <a:spcAft>
                <a:spcPts val="600"/>
              </a:spcAft>
              <a:buSzPct val="100000"/>
              <a:buFont typeface="Arial" panose="020B0604020202020204" pitchFamily="34" charset="0"/>
              <a:buChar char="•"/>
              <a:defRPr sz="1200" kern="1200">
                <a:solidFill>
                  <a:schemeClr val="tx1"/>
                </a:solidFill>
                <a:latin typeface="Marianne" panose="02000000000000000000" pitchFamily="2" charset="0"/>
                <a:ea typeface="+mn-ea"/>
                <a:cs typeface="+mn-cs"/>
              </a:defRPr>
            </a:lvl2pPr>
            <a:lvl3pPr marL="531450" indent="-171450" algn="l" defTabSz="914400" rtl="0" eaLnBrk="1" latinLnBrk="0" hangingPunct="1">
              <a:lnSpc>
                <a:spcPct val="100000"/>
              </a:lnSpc>
              <a:spcBef>
                <a:spcPts val="100"/>
              </a:spcBef>
              <a:spcAft>
                <a:spcPts val="100"/>
              </a:spcAft>
              <a:buSzPct val="100000"/>
              <a:buFont typeface="Wingdings" pitchFamily="2" charset="2"/>
              <a:buChar char="§"/>
              <a:defRPr sz="1000" kern="1200" baseline="0">
                <a:solidFill>
                  <a:schemeClr val="tx1"/>
                </a:solidFill>
                <a:latin typeface="Marianne" panose="02000000000000000000" pitchFamily="2" charset="0"/>
                <a:ea typeface="+mn-ea"/>
                <a:cs typeface="+mn-cs"/>
              </a:defRPr>
            </a:lvl3pPr>
            <a:lvl4pPr marL="711450" indent="-171450" algn="l" defTabSz="914400" rtl="0" eaLnBrk="1" latinLnBrk="0" hangingPunct="1">
              <a:lnSpc>
                <a:spcPct val="100000"/>
              </a:lnSpc>
              <a:spcBef>
                <a:spcPts val="100"/>
              </a:spcBef>
              <a:spcAft>
                <a:spcPts val="100"/>
              </a:spcAft>
              <a:buSzPct val="100000"/>
              <a:buFont typeface="Arial" panose="020B0604020202020204" pitchFamily="34" charset="0"/>
              <a:buChar char="•"/>
              <a:defRPr sz="800" kern="1200">
                <a:solidFill>
                  <a:schemeClr val="tx1"/>
                </a:solidFill>
                <a:latin typeface="Marianne" panose="02000000000000000000" pitchFamily="2" charset="0"/>
                <a:ea typeface="+mn-ea"/>
                <a:cs typeface="+mn-cs"/>
              </a:defRPr>
            </a:lvl4pPr>
            <a:lvl5pPr marL="927450" indent="-171450" algn="l" defTabSz="914400" rtl="0" eaLnBrk="1" latinLnBrk="0" hangingPunct="1">
              <a:lnSpc>
                <a:spcPct val="100000"/>
              </a:lnSpc>
              <a:spcBef>
                <a:spcPts val="100"/>
              </a:spcBef>
              <a:spcAft>
                <a:spcPts val="100"/>
              </a:spcAft>
              <a:buSzPct val="100000"/>
              <a:buFont typeface="Wingdings" pitchFamily="2" charset="2"/>
              <a:buChar char="§"/>
              <a:defRPr sz="700" kern="1200">
                <a:solidFill>
                  <a:schemeClr val="tx1"/>
                </a:solidFill>
                <a:latin typeface="Marianne" panose="02000000000000000000"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spcBef>
                <a:spcPts val="600"/>
              </a:spcBef>
            </a:pPr>
            <a:endParaRPr lang="fr-FR" dirty="0"/>
          </a:p>
        </p:txBody>
      </p:sp>
    </p:spTree>
    <p:extLst>
      <p:ext uri="{BB962C8B-B14F-4D97-AF65-F5344CB8AC3E}">
        <p14:creationId xmlns:p14="http://schemas.microsoft.com/office/powerpoint/2010/main" val="292052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62C7E-2C65-366B-C30B-C8F2995350AA}"/>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09FC95F-FC3D-1F06-3A79-81A19906CBE4}"/>
              </a:ext>
            </a:extLst>
          </p:cNvPr>
          <p:cNvSpPr>
            <a:spLocks noGrp="1"/>
          </p:cNvSpPr>
          <p:nvPr>
            <p:ph type="sldNum" sz="quarter" idx="12"/>
          </p:nvPr>
        </p:nvSpPr>
        <p:spPr/>
        <p:txBody>
          <a:bodyPr/>
          <a:lstStyle/>
          <a:p>
            <a:fld id="{733122C9-A0B9-462F-8757-0847AD287B63}" type="slidenum">
              <a:rPr lang="fr-FR" smtClean="0"/>
              <a:pPr/>
              <a:t>11</a:t>
            </a:fld>
            <a:endParaRPr lang="fr-FR" dirty="0"/>
          </a:p>
        </p:txBody>
      </p:sp>
      <p:sp>
        <p:nvSpPr>
          <p:cNvPr id="3" name="Espace réservé de la date 2">
            <a:extLst>
              <a:ext uri="{FF2B5EF4-FFF2-40B4-BE49-F238E27FC236}">
                <a16:creationId xmlns:a16="http://schemas.microsoft.com/office/drawing/2014/main" id="{E11231B9-CD35-5579-58C0-14C3D388D627}"/>
              </a:ext>
            </a:extLst>
          </p:cNvPr>
          <p:cNvSpPr>
            <a:spLocks noGrp="1"/>
          </p:cNvSpPr>
          <p:nvPr>
            <p:ph type="dt" sz="half" idx="2"/>
          </p:nvPr>
        </p:nvSpPr>
        <p:spPr/>
        <p:txBody>
          <a:bodyPr/>
          <a:lstStyle/>
          <a:p>
            <a:fld id="{6A4A60EE-9D13-3442-9796-E718C6343EC1}" type="datetime1">
              <a:rPr lang="fr-FR" cap="all" smtClean="0"/>
              <a:pPr/>
              <a:t>09/09/2026</a:t>
            </a:fld>
            <a:endParaRPr lang="fr-FR" cap="all" dirty="0"/>
          </a:p>
        </p:txBody>
      </p:sp>
      <p:sp>
        <p:nvSpPr>
          <p:cNvPr id="7" name="Espace réservé du pied de page 6">
            <a:extLst>
              <a:ext uri="{FF2B5EF4-FFF2-40B4-BE49-F238E27FC236}">
                <a16:creationId xmlns:a16="http://schemas.microsoft.com/office/drawing/2014/main" id="{5405B58A-0F14-FEBA-F932-65FFECC8E73E}"/>
              </a:ext>
            </a:extLst>
          </p:cNvPr>
          <p:cNvSpPr>
            <a:spLocks noGrp="1"/>
          </p:cNvSpPr>
          <p:nvPr>
            <p:ph type="ftr" sz="quarter" idx="3"/>
          </p:nvPr>
        </p:nvSpPr>
        <p:spPr/>
        <p:txBody>
          <a:bodyPr/>
          <a:lstStyle/>
          <a:p>
            <a:r>
              <a:rPr lang="fr-FR" dirty="0"/>
              <a:t>Ministère de la Santé, des Familles, de l’Autonomie et des Personnes Handicapées</a:t>
            </a:r>
          </a:p>
          <a:p>
            <a:r>
              <a:rPr lang="fr-FR" dirty="0"/>
              <a:t>Ministère de l’Enseignement supérieur, de la Recherche et de l’Espace</a:t>
            </a:r>
          </a:p>
          <a:p>
            <a:endParaRPr lang="fr-FR" dirty="0"/>
          </a:p>
        </p:txBody>
      </p:sp>
      <p:sp>
        <p:nvSpPr>
          <p:cNvPr id="5" name="Titre 4">
            <a:extLst>
              <a:ext uri="{FF2B5EF4-FFF2-40B4-BE49-F238E27FC236}">
                <a16:creationId xmlns:a16="http://schemas.microsoft.com/office/drawing/2014/main" id="{E031B990-A492-DE91-0A68-8BDA9F2CCB53}"/>
              </a:ext>
            </a:extLst>
          </p:cNvPr>
          <p:cNvSpPr>
            <a:spLocks noGrp="1"/>
          </p:cNvSpPr>
          <p:nvPr>
            <p:ph type="title"/>
          </p:nvPr>
        </p:nvSpPr>
        <p:spPr/>
        <p:txBody>
          <a:bodyPr>
            <a:normAutofit/>
          </a:bodyPr>
          <a:lstStyle/>
          <a:p>
            <a:r>
              <a:rPr lang="fr-FR" sz="2300" dirty="0"/>
              <a:t>Autres travaux: guide méthodologique de la HAS </a:t>
            </a:r>
          </a:p>
        </p:txBody>
      </p:sp>
      <p:sp>
        <p:nvSpPr>
          <p:cNvPr id="10" name="ZoneTexte 9">
            <a:extLst>
              <a:ext uri="{FF2B5EF4-FFF2-40B4-BE49-F238E27FC236}">
                <a16:creationId xmlns:a16="http://schemas.microsoft.com/office/drawing/2014/main" id="{E2E46D9D-577D-D06A-22CB-5E7893AD49FF}"/>
              </a:ext>
            </a:extLst>
          </p:cNvPr>
          <p:cNvSpPr txBox="1"/>
          <p:nvPr/>
        </p:nvSpPr>
        <p:spPr>
          <a:xfrm>
            <a:off x="467544" y="1330362"/>
            <a:ext cx="8136904" cy="3554819"/>
          </a:xfrm>
          <a:prstGeom prst="rect">
            <a:avLst/>
          </a:prstGeom>
          <a:noFill/>
        </p:spPr>
        <p:txBody>
          <a:bodyPr wrap="square" rtlCol="0">
            <a:spAutoFit/>
          </a:bodyPr>
          <a:lstStyle/>
          <a:p>
            <a:endParaRPr lang="fr-FR" sz="1400" dirty="0">
              <a:latin typeface="Marianne" panose="02000000000000000000" pitchFamily="2" charset="0"/>
            </a:endParaRPr>
          </a:p>
          <a:p>
            <a:r>
              <a:rPr lang="fr-FR" sz="1400" dirty="0">
                <a:latin typeface="Marianne" panose="02000000000000000000" pitchFamily="2" charset="0"/>
              </a:rPr>
              <a:t>La HAS mène des travaux sur un guide méthodologique de gestion des risques des actes à visée esthétique (hors actes chirurgicaux) </a:t>
            </a:r>
            <a:r>
              <a:rPr lang="fr-FR" sz="1400" u="sng" dirty="0">
                <a:latin typeface="Marianne" panose="02000000000000000000" pitchFamily="2" charset="0"/>
              </a:rPr>
              <a:t>pour l’ensemble des professions (y compris profession d’esthéticien). </a:t>
            </a:r>
          </a:p>
          <a:p>
            <a:endParaRPr lang="fr-FR" sz="1400" dirty="0">
              <a:latin typeface="Marianne" panose="02000000000000000000" pitchFamily="2" charset="0"/>
            </a:endParaRPr>
          </a:p>
          <a:p>
            <a:r>
              <a:rPr lang="fr-FR" sz="1400" b="1" u="sng" dirty="0">
                <a:latin typeface="Marianne" panose="02000000000000000000" pitchFamily="2" charset="0"/>
              </a:rPr>
              <a:t>Objectif du guide</a:t>
            </a:r>
            <a:r>
              <a:rPr lang="fr-FR" sz="1400" b="1" dirty="0">
                <a:latin typeface="Marianne" panose="02000000000000000000" pitchFamily="2" charset="0"/>
              </a:rPr>
              <a:t> </a:t>
            </a:r>
            <a:r>
              <a:rPr lang="fr-FR" sz="1400" dirty="0">
                <a:latin typeface="Marianne" panose="02000000000000000000" pitchFamily="2" charset="0"/>
              </a:rPr>
              <a:t>: classification des actes selon une analyse des risques, permettant d’y inclure les pratiques émergentes et leurs évolutions : </a:t>
            </a:r>
          </a:p>
          <a:p>
            <a:endParaRPr lang="fr-FR" sz="1400" dirty="0">
              <a:latin typeface="Marianne" panose="02000000000000000000" pitchFamily="2" charset="0"/>
            </a:endParaRPr>
          </a:p>
          <a:p>
            <a:pPr>
              <a:spcAft>
                <a:spcPts val="600"/>
              </a:spcAft>
            </a:pPr>
            <a:r>
              <a:rPr lang="fr-FR" sz="1400" dirty="0">
                <a:latin typeface="Marianne" panose="02000000000000000000" pitchFamily="2" charset="0"/>
              </a:rPr>
              <a:t>→ Regrouper des actes ou familles d’actes ayant des profils de risques comparables, au sein de trois composantes : soins esthétiques, actes dits de médecine esthétique, actes « frontières »</a:t>
            </a:r>
          </a:p>
          <a:p>
            <a:pPr>
              <a:spcAft>
                <a:spcPts val="600"/>
              </a:spcAft>
            </a:pPr>
            <a:r>
              <a:rPr lang="fr-FR" sz="1400" dirty="0">
                <a:latin typeface="Marianne" panose="02000000000000000000" pitchFamily="2" charset="0"/>
              </a:rPr>
              <a:t>→ Identifier les exigences nécessaires à la maîtrise de ces actes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latin typeface="Marianne" panose="02000000000000000000" pitchFamily="2" charset="0"/>
              </a:rPr>
              <a:t>→</a:t>
            </a:r>
            <a:r>
              <a:rPr lang="fr-FR" sz="1400" b="1" dirty="0">
                <a:latin typeface="Marianne" panose="02000000000000000000" pitchFamily="2" charset="0"/>
              </a:rPr>
              <a:t> </a:t>
            </a:r>
            <a:r>
              <a:rPr lang="fr-FR" sz="1400" dirty="0">
                <a:solidFill>
                  <a:srgbClr val="000000"/>
                </a:solidFill>
                <a:latin typeface="Marianne" panose="02000000000000000000" pitchFamily="2" charset="0"/>
              </a:rPr>
              <a:t>R</a:t>
            </a:r>
            <a:r>
              <a:rPr kumimoji="0" lang="fr-FR" sz="1400" i="0" u="none" strike="noStrike" kern="1200" cap="none" spc="0" normalizeH="0" baseline="0" noProof="0" dirty="0" err="1">
                <a:ln>
                  <a:noFill/>
                </a:ln>
                <a:solidFill>
                  <a:srgbClr val="000000"/>
                </a:solidFill>
                <a:effectLst/>
                <a:uLnTx/>
                <a:uFillTx/>
                <a:latin typeface="Marianne" panose="02000000000000000000" pitchFamily="2" charset="0"/>
                <a:ea typeface="+mn-ea"/>
                <a:cs typeface="+mn-cs"/>
              </a:rPr>
              <a:t>éserver</a:t>
            </a:r>
            <a:r>
              <a:rPr kumimoji="0" lang="fr-FR" sz="1400" i="0" u="none" strike="noStrike" kern="1200" cap="none" spc="0" normalizeH="0" baseline="0" noProof="0" dirty="0">
                <a:ln>
                  <a:noFill/>
                </a:ln>
                <a:solidFill>
                  <a:srgbClr val="000000"/>
                </a:solidFill>
                <a:effectLst/>
                <a:uLnTx/>
                <a:uFillTx/>
                <a:latin typeface="Marianne" panose="02000000000000000000" pitchFamily="2" charset="0"/>
                <a:ea typeface="+mn-ea"/>
                <a:cs typeface="+mn-cs"/>
              </a:rPr>
              <a:t> certains actes à certains professionnels </a:t>
            </a:r>
          </a:p>
          <a:p>
            <a:pPr>
              <a:spcAft>
                <a:spcPts val="600"/>
              </a:spcAft>
            </a:pPr>
            <a:endParaRPr lang="fr-FR" sz="1400" dirty="0">
              <a:latin typeface="Marianne" panose="02000000000000000000" pitchFamily="2" charset="0"/>
            </a:endParaRPr>
          </a:p>
          <a:p>
            <a:endParaRPr lang="fr-FR" sz="1400" dirty="0">
              <a:latin typeface="Marianne" panose="02000000000000000000" pitchFamily="2" charset="0"/>
            </a:endParaRPr>
          </a:p>
        </p:txBody>
      </p:sp>
    </p:spTree>
    <p:extLst>
      <p:ext uri="{BB962C8B-B14F-4D97-AF65-F5344CB8AC3E}">
        <p14:creationId xmlns:p14="http://schemas.microsoft.com/office/powerpoint/2010/main" val="314129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EA19884-7A29-DC4E-9311-A62E54788E52}" type="datetime1">
              <a:rPr lang="fr-FR" smtClean="0"/>
              <a:t>09/09/2026</a:t>
            </a:fld>
            <a:endParaRPr lang="fr-FR" dirty="0"/>
          </a:p>
        </p:txBody>
      </p:sp>
      <p:sp>
        <p:nvSpPr>
          <p:cNvPr id="3" name="Espace réservé du pied de page 2"/>
          <p:cNvSpPr>
            <a:spLocks noGrp="1"/>
          </p:cNvSpPr>
          <p:nvPr>
            <p:ph type="ftr" sz="quarter" idx="11"/>
          </p:nvPr>
        </p:nvSpPr>
        <p:spPr/>
        <p:txBody>
          <a:bodyPr/>
          <a:lstStyle/>
          <a:p>
            <a:r>
              <a:rPr lang="fr-FR" dirty="0"/>
              <a:t>Ministère de la Santé, des Familles, de l’Autonomie et des Personnes Handicapées</a:t>
            </a:r>
          </a:p>
          <a:p>
            <a:r>
              <a:rPr lang="fr-FR" dirty="0"/>
              <a:t>Ministère de l’Enseignement supérieur, de la Recherche et de l’Espace</a:t>
            </a:r>
          </a:p>
        </p:txBody>
      </p:sp>
      <p:sp>
        <p:nvSpPr>
          <p:cNvPr id="4" name="Espace réservé du numéro de diapositive 3"/>
          <p:cNvSpPr>
            <a:spLocks noGrp="1"/>
          </p:cNvSpPr>
          <p:nvPr>
            <p:ph type="sldNum" sz="quarter" idx="12"/>
          </p:nvPr>
        </p:nvSpPr>
        <p:spPr/>
        <p:txBody>
          <a:bodyPr/>
          <a:lstStyle/>
          <a:p>
            <a:fld id="{10C140CD-8AED-46FF-A9A2-77308F3F39AE}" type="slidenum">
              <a:rPr lang="fr-FR" smtClean="0"/>
              <a:pPr/>
              <a:t>12</a:t>
            </a:fld>
            <a:endParaRPr lang="fr-FR" dirty="0"/>
          </a:p>
        </p:txBody>
      </p:sp>
      <p:sp>
        <p:nvSpPr>
          <p:cNvPr id="5" name="Titre 4"/>
          <p:cNvSpPr>
            <a:spLocks noGrp="1"/>
          </p:cNvSpPr>
          <p:nvPr>
            <p:ph type="title"/>
          </p:nvPr>
        </p:nvSpPr>
        <p:spPr/>
        <p:txBody>
          <a:bodyPr/>
          <a:lstStyle/>
          <a:p>
            <a:endParaRPr lang="fr-FR"/>
          </a:p>
        </p:txBody>
      </p:sp>
    </p:spTree>
    <p:extLst>
      <p:ext uri="{BB962C8B-B14F-4D97-AF65-F5344CB8AC3E}">
        <p14:creationId xmlns:p14="http://schemas.microsoft.com/office/powerpoint/2010/main" val="2957108437"/>
      </p:ext>
    </p:extLst>
  </p:cSld>
  <p:clrMapOvr>
    <a:masterClrMapping/>
  </p:clrMapOvr>
</p:sld>
</file>

<file path=ppt/theme/theme1.xml><?xml version="1.0" encoding="utf-8"?>
<a:theme xmlns:a="http://schemas.openxmlformats.org/drawingml/2006/main" name="TEMPLATE_INTITULE_OFFIC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ppt_DGOS.pptx" id="{3D55C378-1DAF-4E4E-B670-09E34380381F}" vid="{1733F6AC-26E2-4B7C-A45E-9C1D1A29EDB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MSFAPH_masque PPT DGOS (002)</Template>
  <TotalTime>2140</TotalTime>
  <Words>1562</Words>
  <Application>Microsoft Office PowerPoint</Application>
  <PresentationFormat>Affichage à l'écran (16:9)</PresentationFormat>
  <Paragraphs>139</Paragraphs>
  <Slides>12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12</vt:i4>
      </vt:variant>
    </vt:vector>
  </HeadingPairs>
  <TitlesOfParts>
    <vt:vector size="17" baseType="lpstr">
      <vt:lpstr>Arial</vt:lpstr>
      <vt:lpstr>Calibri</vt:lpstr>
      <vt:lpstr>Marianne</vt:lpstr>
      <vt:lpstr>Wingdings</vt:lpstr>
      <vt:lpstr>TEMPLATE_INTITULE_OFFICIEL</vt:lpstr>
      <vt:lpstr>Présentation PowerPoint</vt:lpstr>
      <vt:lpstr>Ordre du jour de la réunion</vt:lpstr>
      <vt:lpstr>     1. Rappel des travaux conduits</vt:lpstr>
      <vt:lpstr>      1. Rappel des travaux conduits</vt:lpstr>
      <vt:lpstr>2. Arbitrages ministériels</vt:lpstr>
      <vt:lpstr>2. Arbitrages ministériels</vt:lpstr>
      <vt:lpstr>     Arbitrages ministériels</vt:lpstr>
      <vt:lpstr>     Arbitrages ministériels</vt:lpstr>
      <vt:lpstr>3. Travaux à mener à l’automne</vt:lpstr>
      <vt:lpstr>Autres travaux : toxine botulique </vt:lpstr>
      <vt:lpstr>Autres travaux: guide méthodologique de la HAS </vt:lpstr>
      <vt:lpstr>Présentation PowerPoint</vt:lpstr>
    </vt:vector>
  </TitlesOfParts>
  <Manager>Client</Manager>
  <Company>Ministeres Sociaux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Client</dc:subject>
  <dc:creator>LAKIN, Bénédicte (DGOS/DIR/CABINET)</dc:creator>
  <cp:lastModifiedBy>REYNIER, Marc (DGOS/SDRH/SDRH)</cp:lastModifiedBy>
  <cp:revision>30</cp:revision>
  <dcterms:created xsi:type="dcterms:W3CDTF">2025-10-20T10:20:09Z</dcterms:created>
  <dcterms:modified xsi:type="dcterms:W3CDTF">2026-09-09T13:16:33Z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094c1fb-3db8-4cce-b079-9b022302847f_Enabled">
    <vt:lpwstr>true</vt:lpwstr>
  </property>
  <property fmtid="{D5CDD505-2E9C-101B-9397-08002B2CF9AE}" pid="3" name="MSIP_Label_3094c1fb-3db8-4cce-b079-9b022302847f_SetDate">
    <vt:lpwstr>2025-10-14T12:18:27Z</vt:lpwstr>
  </property>
  <property fmtid="{D5CDD505-2E9C-101B-9397-08002B2CF9AE}" pid="4" name="MSIP_Label_3094c1fb-3db8-4cce-b079-9b022302847f_Method">
    <vt:lpwstr>Standard</vt:lpwstr>
  </property>
  <property fmtid="{D5CDD505-2E9C-101B-9397-08002B2CF9AE}" pid="5" name="MSIP_Label_3094c1fb-3db8-4cce-b079-9b022302847f_Name">
    <vt:lpwstr>[Prod v5] C1 - Standard</vt:lpwstr>
  </property>
  <property fmtid="{D5CDD505-2E9C-101B-9397-08002B2CF9AE}" pid="6" name="MSIP_Label_3094c1fb-3db8-4cce-b079-9b022302847f_SiteId">
    <vt:lpwstr>035e5292-5a25-4509-bb08-a555f7d31a8b</vt:lpwstr>
  </property>
  <property fmtid="{D5CDD505-2E9C-101B-9397-08002B2CF9AE}" pid="7" name="MSIP_Label_3094c1fb-3db8-4cce-b079-9b022302847f_ActionId">
    <vt:lpwstr>c4687ad3-3bfe-4dbb-a5dc-dc27f4d1eb87</vt:lpwstr>
  </property>
  <property fmtid="{D5CDD505-2E9C-101B-9397-08002B2CF9AE}" pid="8" name="MSIP_Label_3094c1fb-3db8-4cce-b079-9b022302847f_ContentBits">
    <vt:lpwstr>0</vt:lpwstr>
  </property>
  <property fmtid="{D5CDD505-2E9C-101B-9397-08002B2CF9AE}" pid="9" name="MSIP_Label_3094c1fb-3db8-4cce-b079-9b022302847f_Tag">
    <vt:lpwstr>10, 3, 0, 1</vt:lpwstr>
  </property>
</Properties>
</file>